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2CEF0-DAE8-5242-80CE-71B944452971}" type="datetimeFigureOut">
              <a:rPr lang="en-US" smtClean="0"/>
              <a:t>7/23/13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A27AE-454E-5D4C-A992-2813239E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2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1982788"/>
            <a:ext cx="7080250" cy="175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2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E65A0-EDFD-9748-BE41-05B69AC54041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591452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90AA-29E6-9345-A474-ACD7B4CD837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028757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0E497-E88B-8244-B973-EFA7BE9F281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852449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671638"/>
            <a:ext cx="3540125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963" y="1671638"/>
            <a:ext cx="3541712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D6554-2CAA-7544-89AB-EF3A329560AF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35798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6EBD2-D1D2-2B44-A05F-E5ED3E29AF7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572817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5C2ED-0751-7E4E-B220-F326C5BD6C86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01472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CA1C9-3419-F04F-9FC4-8E5362B5D0B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50592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6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36ED0-DE82-ED42-AB20-1D422A9D046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58086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3D709-5829-1F42-8E00-25181F5F20E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900994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77759-F1E9-9741-BE67-988544C2EDAD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11951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12750"/>
            <a:ext cx="180816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8" y="412750"/>
            <a:ext cx="5273675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CC944-9763-3F47-95F4-A75E20EDB64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08695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412750"/>
            <a:ext cx="7234237" cy="1373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78212-AD2D-6940-B43E-549870B038F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27079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07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0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18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40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982788"/>
            <a:ext cx="70802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357313" y="381000"/>
            <a:ext cx="6067425" cy="110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NA-MIC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26720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412750"/>
            <a:ext cx="72342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4438" y="1671638"/>
            <a:ext cx="72342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fld id="{E38DD7E3-DBBA-AB49-B30A-5899BF4AA9BF}" type="slidenum"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09675" y="6248400"/>
            <a:ext cx="34004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</p:spTree>
    <p:extLst>
      <p:ext uri="{BB962C8B-B14F-4D97-AF65-F5344CB8AC3E}">
        <p14:creationId xmlns:p14="http://schemas.microsoft.com/office/powerpoint/2010/main" val="312411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cer.org/pages/Downloads/" TargetMode="External"/><Relationship Id="rId4" Type="http://schemas.openxmlformats.org/officeDocument/2006/relationships/hyperlink" Target="http://hdl.handle.net/1926/1765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hdl.handle.net/1926/1757" TargetMode="External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hyperlink" Target="http://www.slicer.org/slicerWiki/index.php/Documentation/4.0/Training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09600" y="1263650"/>
            <a:ext cx="79390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CMR Toolkit Threshold Model Module</a:t>
            </a:r>
            <a:endParaRPr lang="en-US" sz="4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04800" y="2667000"/>
            <a:ext cx="85344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Salma Bengali, Alan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Morris</a:t>
            </a: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,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Josh Cates, </a:t>
            </a: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rgbClr val="262626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Rob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MacLeod </a:t>
            </a:r>
            <a:endParaRPr lang="en-US" sz="2800" dirty="0" smtClean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CARMA Center/SCI Institute</a:t>
            </a:r>
            <a:endParaRPr lang="en-US" sz="2800" dirty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262626"/>
                </a:solidFill>
                <a:latin typeface="Arial" charset="0"/>
              </a:rPr>
              <a:t>University of Utah</a:t>
            </a: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28677" name="Picture 4" descr="SCI-logo-transparent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53163"/>
            <a:ext cx="11747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namic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501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arm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23" y="6417505"/>
            <a:ext cx="1427356" cy="3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0048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Data</a:t>
            </a:r>
          </a:p>
        </p:txBody>
      </p:sp>
      <p:pic>
        <p:nvPicPr>
          <p:cNvPr id="52227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2229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the directory containing </a:t>
            </a:r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your dataset</a:t>
            </a:r>
            <a:endParaRPr lang="en-US" dirty="0">
              <a:solidFill>
                <a:srgbClr val="262626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01480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Loading the Data</a:t>
            </a:r>
            <a:endParaRPr lang="en-US" dirty="0"/>
          </a:p>
        </p:txBody>
      </p:sp>
      <p:pic>
        <p:nvPicPr>
          <p:cNvPr id="4" name="Picture 3" descr="Screen shot 2013-07-23 at 3.3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0" y="1621692"/>
            <a:ext cx="7805685" cy="450409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0169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Model</a:t>
            </a:r>
            <a:endParaRPr lang="en-US" dirty="0"/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-65364" y="2317496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Input volumes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640895" y="2164166"/>
            <a:ext cx="6296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 dirty="0">
                <a:solidFill>
                  <a:srgbClr val="000000"/>
                </a:solidFill>
              </a:rPr>
              <a:t>{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381875" y="3505989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Output </a:t>
            </a:r>
            <a:r>
              <a:rPr lang="en-US" dirty="0" smtClean="0">
                <a:solidFill>
                  <a:srgbClr val="000000"/>
                </a:solidFill>
              </a:rPr>
              <a:t>model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 rot="10800000">
            <a:off x="6999013" y="3632989"/>
            <a:ext cx="385105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pic>
        <p:nvPicPr>
          <p:cNvPr id="11" name="Picture 10" descr="Screen shot 2013-07-23 at 3.30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36" y="1904998"/>
            <a:ext cx="4817878" cy="303774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839352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7-23 at 3.12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8" y="1670538"/>
            <a:ext cx="6691484" cy="447219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Model</a:t>
            </a:r>
            <a:endParaRPr lang="en-US" dirty="0"/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 rot="10800000">
            <a:off x="3833840" y="3148526"/>
            <a:ext cx="457582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291422" y="2891214"/>
            <a:ext cx="2140366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Create the wall and </a:t>
            </a:r>
            <a:r>
              <a:rPr lang="en-US" dirty="0" err="1" smtClean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endo</a:t>
            </a:r>
            <a:r>
              <a:rPr lang="en-US" dirty="0" smtClean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 models</a:t>
            </a:r>
            <a:endParaRPr lang="en-US" dirty="0">
              <a:solidFill>
                <a:srgbClr val="262626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212095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23 at 3.12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2" y="1536540"/>
            <a:ext cx="6985000" cy="46867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Model</a:t>
            </a:r>
            <a:endParaRPr lang="en-US" dirty="0"/>
          </a:p>
        </p:txBody>
      </p:sp>
      <p:sp>
        <p:nvSpPr>
          <p:cNvPr id="6" name="Rounded Rectangle 3"/>
          <p:cNvSpPr>
            <a:spLocks noChangeArrowheads="1"/>
          </p:cNvSpPr>
          <p:nvPr/>
        </p:nvSpPr>
        <p:spPr bwMode="auto">
          <a:xfrm>
            <a:off x="841263" y="4536707"/>
            <a:ext cx="2584778" cy="10317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Viewer automatically updates to show the </a:t>
            </a:r>
            <a:r>
              <a:rPr lang="en-US" dirty="0" smtClean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output models</a:t>
            </a:r>
            <a:endParaRPr lang="en-US" dirty="0">
              <a:solidFill>
                <a:srgbClr val="262626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064438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7-23 at 3.13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8" y="1611924"/>
            <a:ext cx="6893584" cy="460891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Model</a:t>
            </a:r>
            <a:endParaRPr lang="en-US" dirty="0"/>
          </a:p>
        </p:txBody>
      </p:sp>
      <p:sp>
        <p:nvSpPr>
          <p:cNvPr id="6" name="Rounded Rectangle 3"/>
          <p:cNvSpPr>
            <a:spLocks noChangeArrowheads="1"/>
          </p:cNvSpPr>
          <p:nvPr/>
        </p:nvSpPr>
        <p:spPr bwMode="auto">
          <a:xfrm>
            <a:off x="4369576" y="3198322"/>
            <a:ext cx="1962506" cy="9926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the wall model for the next step</a:t>
            </a:r>
            <a:endParaRPr lang="en-US" dirty="0">
              <a:solidFill>
                <a:srgbClr val="262626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 rot="10800000">
            <a:off x="3911994" y="3341834"/>
            <a:ext cx="457582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405027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23 at 3.13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6" y="1581961"/>
            <a:ext cx="6868797" cy="459563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Model</a:t>
            </a:r>
            <a:endParaRPr lang="en-US" dirty="0"/>
          </a:p>
        </p:txBody>
      </p:sp>
      <p:sp>
        <p:nvSpPr>
          <p:cNvPr id="6" name="Rounded Rectangle 3"/>
          <p:cNvSpPr>
            <a:spLocks noChangeArrowheads="1"/>
          </p:cNvSpPr>
          <p:nvPr/>
        </p:nvSpPr>
        <p:spPr bwMode="auto">
          <a:xfrm>
            <a:off x="4232806" y="3221644"/>
            <a:ext cx="1962506" cy="9926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1.Select the probe input image button</a:t>
            </a:r>
            <a:endParaRPr lang="en-US" dirty="0">
              <a:solidFill>
                <a:srgbClr val="262626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 rot="10800000">
            <a:off x="3775224" y="3456135"/>
            <a:ext cx="457582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8" name="Rounded Rectangle 3"/>
          <p:cNvSpPr>
            <a:spLocks noChangeArrowheads="1"/>
          </p:cNvSpPr>
          <p:nvPr/>
        </p:nvSpPr>
        <p:spPr bwMode="auto">
          <a:xfrm>
            <a:off x="6669534" y="1984736"/>
            <a:ext cx="2347466" cy="123690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2.The MRI image intensity will be mapped to the wall model</a:t>
            </a:r>
            <a:endParaRPr lang="en-US" dirty="0">
              <a:solidFill>
                <a:srgbClr val="262626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723348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7-23 at 3.13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38" y="1578769"/>
            <a:ext cx="6936154" cy="4654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Model</a:t>
            </a:r>
            <a:endParaRPr lang="en-US" dirty="0"/>
          </a:p>
        </p:txBody>
      </p:sp>
      <p:sp>
        <p:nvSpPr>
          <p:cNvPr id="6" name="Rounded Rectangle 3"/>
          <p:cNvSpPr>
            <a:spLocks noChangeArrowheads="1"/>
          </p:cNvSpPr>
          <p:nvPr/>
        </p:nvSpPr>
        <p:spPr bwMode="auto">
          <a:xfrm>
            <a:off x="1556037" y="4345106"/>
            <a:ext cx="1962506" cy="9926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Adjust the thresholds as required</a:t>
            </a:r>
            <a:endParaRPr lang="en-US" dirty="0">
              <a:solidFill>
                <a:srgbClr val="262626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 rot="16200000">
            <a:off x="2313751" y="4002014"/>
            <a:ext cx="457582" cy="228601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952683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27579" y="5525726"/>
            <a:ext cx="567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This module can be used for </a:t>
            </a:r>
            <a:r>
              <a:rPr lang="en-US" dirty="0" err="1" smtClean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thresholding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a model of the left atrium wall. </a:t>
            </a:r>
            <a:endParaRPr lang="en-US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pic>
        <p:nvPicPr>
          <p:cNvPr id="5" name="Picture 4" descr="Screen shot 2013-07-23 at 3.13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53" y="1785938"/>
            <a:ext cx="5470770" cy="367076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0224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6025" y="149225"/>
            <a:ext cx="7315200" cy="12350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" charset="0"/>
              </a:rPr>
              <a:t>Learning Objective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55626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Threshold Model Module in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Slicer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2" name="Picture 1" descr="Screen shot 2013-07-23 at 3.13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07" y="1451138"/>
            <a:ext cx="6236431" cy="41845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8674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Current Workflow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96093" y="5029200"/>
            <a:ext cx="29434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Wall and Endo Models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3139529" y="5029200"/>
            <a:ext cx="281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MRI Projected on Wall Model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6061644" y="5029200"/>
            <a:ext cx="278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Thresholded</a:t>
            </a:r>
            <a:r>
              <a:rPr lang="en-US" dirty="0" smtClean="0">
                <a:solidFill>
                  <a:srgbClr val="000000"/>
                </a:solidFill>
              </a:rPr>
              <a:t> Model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Screen shot 2013-07-23 at 3.13.4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3" t="12094" r="18910" b="63067"/>
          <a:stretch/>
        </p:blipFill>
        <p:spPr>
          <a:xfrm>
            <a:off x="6452577" y="2803769"/>
            <a:ext cx="1924538" cy="1523999"/>
          </a:xfrm>
          <a:prstGeom prst="rect">
            <a:avLst/>
          </a:prstGeom>
        </p:spPr>
      </p:pic>
      <p:pic>
        <p:nvPicPr>
          <p:cNvPr id="4" name="Picture 3" descr="Screen shot 2013-07-23 at 3.13.2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7" t="12494" r="19765" b="62595"/>
          <a:stretch/>
        </p:blipFill>
        <p:spPr>
          <a:xfrm>
            <a:off x="3683000" y="2803769"/>
            <a:ext cx="1768230" cy="1524000"/>
          </a:xfrm>
          <a:prstGeom prst="rect">
            <a:avLst/>
          </a:prstGeom>
        </p:spPr>
      </p:pic>
      <p:pic>
        <p:nvPicPr>
          <p:cNvPr id="5" name="Picture 4" descr="Screen shot 2013-07-23 at 3.13.1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9" t="12288" r="19231" b="62783"/>
          <a:stretch/>
        </p:blipFill>
        <p:spPr>
          <a:xfrm>
            <a:off x="703384" y="2803770"/>
            <a:ext cx="185615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1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528638" y="1600200"/>
            <a:ext cx="81581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Slicer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: Release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4.2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CCCCFF"/>
                </a:solidFill>
                <a:latin typeface="Arial" charset="0"/>
                <a:hlinkClick r:id="rId3"/>
              </a:rPr>
              <a:t>http://www.slicer.org/pages/Downloads/</a:t>
            </a: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dirty="0">
              <a:solidFill>
                <a:srgbClr val="6B6BCF"/>
              </a:solidFill>
              <a:latin typeface="Arial" charset="0"/>
            </a:endParaRP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Data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: CARMA Slicer Extension Tutorial Data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charset="0"/>
                <a:hlinkClick r:id="rId4"/>
              </a:rPr>
              <a:t>http://hdl.handle.net/1926/1765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Required Materials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5846" name="Picture 5" descr="SlicerSplashSc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66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Group 15"/>
          <p:cNvGrpSpPr>
            <a:grpSpLocks/>
          </p:cNvGrpSpPr>
          <p:nvPr/>
        </p:nvGrpSpPr>
        <p:grpSpPr bwMode="auto">
          <a:xfrm>
            <a:off x="6781800" y="4267200"/>
            <a:ext cx="1874838" cy="1531938"/>
            <a:chOff x="369208" y="2203375"/>
            <a:chExt cx="2754983" cy="22501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2" name="TextBox 1"/>
          <p:cNvSpPr txBox="1"/>
          <p:nvPr/>
        </p:nvSpPr>
        <p:spPr>
          <a:xfrm>
            <a:off x="-530176" y="479597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903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Additional Sample Data</a:t>
            </a:r>
          </a:p>
        </p:txBody>
      </p:sp>
      <p:grpSp>
        <p:nvGrpSpPr>
          <p:cNvPr id="37891" name="Group 15"/>
          <p:cNvGrpSpPr>
            <a:grpSpLocks/>
          </p:cNvGrpSpPr>
          <p:nvPr/>
        </p:nvGrpSpPr>
        <p:grpSpPr bwMode="auto">
          <a:xfrm>
            <a:off x="1752600" y="2286000"/>
            <a:ext cx="2743200" cy="2286000"/>
            <a:chOff x="369208" y="2203375"/>
            <a:chExt cx="2754983" cy="22501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37893" name="Picture 10" descr="mid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2514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11"/>
          <p:cNvSpPr txBox="1">
            <a:spLocks noChangeArrowheads="1"/>
          </p:cNvSpPr>
          <p:nvPr/>
        </p:nvSpPr>
        <p:spPr bwMode="auto">
          <a:xfrm>
            <a:off x="2286000" y="49530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60 </a:t>
            </a:r>
            <a:r>
              <a:rPr lang="en-US" dirty="0">
                <a:solidFill>
                  <a:srgbClr val="000000"/>
                </a:solidFill>
              </a:rPr>
              <a:t>patients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5982" y="5689600"/>
            <a:ext cx="556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ea typeface="DejaVu Sans"/>
                <a:cs typeface="DejaVu Sans"/>
                <a:hlinkClick r:id="rId4"/>
              </a:rPr>
              <a:t>http://hdl.handle.net/1926/1757</a:t>
            </a:r>
            <a:endParaRPr lang="en-US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50611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Pre-requisite Tutorial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" name="Picture 3" descr="DataLoading-tutorial-fir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088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sx="100999" sy="100999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0" y="5634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FFFFFF"/>
                </a:solidFill>
                <a:hlinkClick r:id="rId4"/>
              </a:rPr>
              <a:t>http://www.slicer.org/slicerWiki/index.php/Documentation/4.0/Training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600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Platforms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0964" name="Picture 4" descr="appl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windows-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20478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Placeholder 16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Developed</a:t>
            </a:r>
          </a:p>
        </p:txBody>
      </p:sp>
      <p:sp>
        <p:nvSpPr>
          <p:cNvPr id="40968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Tested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794" y="3961606"/>
            <a:ext cx="36576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4" descr="appl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349" y="25908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032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Overview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4064977" y="3393831"/>
            <a:ext cx="624254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43018" name="TextBox 9"/>
          <p:cNvSpPr txBox="1">
            <a:spLocks noChangeArrowheads="1"/>
          </p:cNvSpPr>
          <p:nvPr/>
        </p:nvSpPr>
        <p:spPr bwMode="auto">
          <a:xfrm>
            <a:off x="942487" y="5055820"/>
            <a:ext cx="25255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srgbClr val="000000"/>
                </a:solidFill>
              </a:rPr>
              <a:t>Load the </a:t>
            </a:r>
            <a:r>
              <a:rPr lang="en-US" dirty="0" smtClean="0">
                <a:solidFill>
                  <a:srgbClr val="000000"/>
                </a:solidFill>
              </a:rPr>
              <a:t>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019" name="TextBox 10"/>
          <p:cNvSpPr txBox="1">
            <a:spLocks noChangeArrowheads="1"/>
          </p:cNvSpPr>
          <p:nvPr/>
        </p:nvSpPr>
        <p:spPr bwMode="auto">
          <a:xfrm>
            <a:off x="4905083" y="5055820"/>
            <a:ext cx="3081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Threshold the model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 descr="Screen shot 2013-07-23 at 3.30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5" y="2335573"/>
            <a:ext cx="3654669" cy="230432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 descr="Screen shot 2013-07-23 at 3.31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83" y="2342905"/>
            <a:ext cx="2912255" cy="229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683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Data</a:t>
            </a:r>
          </a:p>
        </p:txBody>
      </p:sp>
      <p:pic>
        <p:nvPicPr>
          <p:cNvPr id="51203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1205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‘Choose Directory to Add’ in the pop-up menu</a:t>
            </a:r>
          </a:p>
        </p:txBody>
      </p:sp>
    </p:spTree>
    <p:extLst>
      <p:ext uri="{BB962C8B-B14F-4D97-AF65-F5344CB8AC3E}">
        <p14:creationId xmlns:p14="http://schemas.microsoft.com/office/powerpoint/2010/main" val="103960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254</Words>
  <Application>Microsoft Macintosh PowerPoint</Application>
  <PresentationFormat>On-screen Show (4:3)</PresentationFormat>
  <Paragraphs>59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2_Office Theme</vt:lpstr>
      <vt:lpstr>PowerPoint Presentation</vt:lpstr>
      <vt:lpstr>Learning Objective</vt:lpstr>
      <vt:lpstr>Current Workflow</vt:lpstr>
      <vt:lpstr>PowerPoint Presentation</vt:lpstr>
      <vt:lpstr>Additional Sample Data</vt:lpstr>
      <vt:lpstr>PowerPoint Presentation</vt:lpstr>
      <vt:lpstr>PowerPoint Presentation</vt:lpstr>
      <vt:lpstr>PowerPoint Presentation</vt:lpstr>
      <vt:lpstr>Loading the Data</vt:lpstr>
      <vt:lpstr>Loading the Data</vt:lpstr>
      <vt:lpstr>Loading the Data</vt:lpstr>
      <vt:lpstr>Threshold Model</vt:lpstr>
      <vt:lpstr>Threshold Model</vt:lpstr>
      <vt:lpstr>Threshold Model</vt:lpstr>
      <vt:lpstr>Threshold Model</vt:lpstr>
      <vt:lpstr>Threshold Model</vt:lpstr>
      <vt:lpstr>Threshold Model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Bengali</dc:creator>
  <cp:lastModifiedBy>Salma Bengali</cp:lastModifiedBy>
  <cp:revision>4</cp:revision>
  <dcterms:created xsi:type="dcterms:W3CDTF">2013-07-23T21:23:02Z</dcterms:created>
  <dcterms:modified xsi:type="dcterms:W3CDTF">2013-07-23T21:42:55Z</dcterms:modified>
</cp:coreProperties>
</file>