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2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432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BD609-212A-D548-A8F2-BAC66BB9D64C}" type="datetimeFigureOut">
              <a:rPr lang="en-US" smtClean="0"/>
              <a:t>2/20/13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47DC4-3932-6747-86A7-8109FE210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4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9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604963"/>
            <a:ext cx="2055813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6625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18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1982788"/>
            <a:ext cx="7080250" cy="175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32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E65A0-EDFD-9748-BE41-05B69AC54041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644219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90AA-29E6-9345-A474-ACD7B4CD837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13681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0E497-E88B-8244-B973-EFA7BE9F281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860026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438" y="1671638"/>
            <a:ext cx="3540125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6963" y="1671638"/>
            <a:ext cx="3541712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D6554-2CAA-7544-89AB-EF3A329560AF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172883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6EBD2-D1D2-2B44-A05F-E5ED3E29AF70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052141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5C2ED-0751-7E4E-B220-F326C5BD6C86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43369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CA1C9-3419-F04F-9FC4-8E5362B5D0B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74112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49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36ED0-DE82-ED42-AB20-1D422A9D046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207918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3D709-5829-1F42-8E00-25181F5F20E0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712568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77759-F1E9-9741-BE67-988544C2EDAD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425135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412750"/>
            <a:ext cx="180816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438" y="412750"/>
            <a:ext cx="5273675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CC944-9763-3F47-95F4-A75E20EDB643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900733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412750"/>
            <a:ext cx="7234237" cy="1373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78212-AD2D-6940-B43E-549870B038F7}" type="slidenum">
              <a:rPr lang="en-US">
                <a:latin typeface="Arial"/>
                <a:ea typeface="DejaVu Sans"/>
                <a:cs typeface="DejaVu Sans"/>
              </a:rPr>
              <a:pPr/>
              <a:t>‹#›</a:t>
            </a:fld>
            <a:endParaRPr lang="en-US"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89006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706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6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9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4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89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4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90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1982788"/>
            <a:ext cx="70802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357313" y="381000"/>
            <a:ext cx="6067425" cy="1100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NA-MIC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National Alliance for Medical Image Computing </a:t>
            </a:r>
            <a:b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</a:br>
            <a:r>
              <a:rPr lang="en-US" sz="2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http://www.na-mic.org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10650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412750"/>
            <a:ext cx="72342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4438" y="1671638"/>
            <a:ext cx="7234237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fld id="{E38DD7E3-DBBA-AB49-B30A-5899BF4AA9BF}" type="slidenum"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‹#›</a:t>
            </a:fld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209675" y="6248400"/>
            <a:ext cx="3400425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National Alliance for Medical Image Computing </a:t>
            </a:r>
            <a:b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</a:br>
            <a:r>
              <a:rPr lang="en-US" sz="1200" i="1" dirty="0">
                <a:solidFill>
                  <a:srgbClr val="000000"/>
                </a:solidFill>
                <a:latin typeface="Arial" pitchFamily="-1" charset="0"/>
                <a:ea typeface="DejaVu Sans" charset="0"/>
                <a:cs typeface="DejaVu Sans" charset="0"/>
              </a:rPr>
              <a:t>http://www.na-mic.org</a:t>
            </a:r>
          </a:p>
        </p:txBody>
      </p:sp>
    </p:spTree>
    <p:extLst>
      <p:ext uri="{BB962C8B-B14F-4D97-AF65-F5344CB8AC3E}">
        <p14:creationId xmlns:p14="http://schemas.microsoft.com/office/powerpoint/2010/main" val="355287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cer.org/pages/Downloads/" TargetMode="External"/><Relationship Id="rId4" Type="http://schemas.openxmlformats.org/officeDocument/2006/relationships/hyperlink" Target="http://hdl.handle.net/1926/1765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hyperlink" Target="http://hdl.handle.net/1926/1757" TargetMode="External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hyperlink" Target="http://www.slicer.org/slicerWiki/index.php/Documentation/4.0/Training" TargetMode="External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609600" y="1263650"/>
            <a:ext cx="79390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200" b="1" dirty="0" smtClean="0">
                <a:solidFill>
                  <a:srgbClr val="000000"/>
                </a:solidFill>
                <a:latin typeface="Arial" charset="0"/>
              </a:rPr>
              <a:t>Connected Threshold Image </a:t>
            </a:r>
            <a:r>
              <a:rPr lang="en-US" sz="4200" b="1" dirty="0" smtClean="0">
                <a:solidFill>
                  <a:srgbClr val="000000"/>
                </a:solidFill>
                <a:latin typeface="Arial" charset="0"/>
              </a:rPr>
              <a:t>Filter</a:t>
            </a:r>
            <a:endParaRPr lang="en-US" sz="4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304800" y="2895600"/>
            <a:ext cx="85344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Salma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Bengali, Alan Morris</a:t>
            </a: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, </a:t>
            </a:r>
            <a:br>
              <a:rPr lang="en-US" sz="2800" dirty="0" smtClean="0">
                <a:solidFill>
                  <a:srgbClr val="262626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Josh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Cates, Rob MacLeod </a:t>
            </a:r>
            <a:endParaRPr lang="en-US" sz="2800" dirty="0" smtClean="0">
              <a:solidFill>
                <a:srgbClr val="262626"/>
              </a:solidFill>
              <a:latin typeface="Arial" charset="0"/>
            </a:endParaRPr>
          </a:p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262626"/>
                </a:solidFill>
                <a:latin typeface="Arial" charset="0"/>
              </a:rPr>
              <a:t>SCI </a:t>
            </a:r>
            <a:r>
              <a:rPr lang="en-US" sz="2800" dirty="0">
                <a:solidFill>
                  <a:srgbClr val="262626"/>
                </a:solidFill>
                <a:latin typeface="Arial" charset="0"/>
              </a:rPr>
              <a:t>Institute/CARMA Center</a:t>
            </a:r>
          </a:p>
          <a:p>
            <a:pPr algn="ctr" eaLnBrk="1" hangingPunct="1">
              <a:spcBef>
                <a:spcPts val="700"/>
              </a:spcBef>
            </a:pPr>
            <a:r>
              <a:rPr lang="en-US" sz="2800" dirty="0">
                <a:solidFill>
                  <a:srgbClr val="262626"/>
                </a:solidFill>
                <a:latin typeface="Arial" charset="0"/>
              </a:rPr>
              <a:t>University of Utah</a:t>
            </a: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7F7F7F"/>
              </a:solidFill>
            </a:endParaRP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7F7F7F"/>
              </a:solidFill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28677" name="Picture 4" descr="SCI-logo-transparent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53163"/>
            <a:ext cx="11747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namic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48400"/>
            <a:ext cx="501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arma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23" y="6417505"/>
            <a:ext cx="1427356" cy="32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39582"/>
      </p:ext>
    </p:extLst>
  </p:cSld>
  <p:clrMapOvr>
    <a:masterClrMapping/>
  </p:clrMapOvr>
  <p:transition xmlns:p14="http://schemas.microsoft.com/office/powerpoint/2010/main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214438" y="1460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Module</a:t>
            </a:r>
          </a:p>
        </p:txBody>
      </p:sp>
      <p:pic>
        <p:nvPicPr>
          <p:cNvPr id="46083" name="Picture 2" descr="app_man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86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ight Arrow 5"/>
          <p:cNvSpPr>
            <a:spLocks noChangeArrowheads="1"/>
          </p:cNvSpPr>
          <p:nvPr/>
        </p:nvSpPr>
        <p:spPr bwMode="auto">
          <a:xfrm rot="10800000">
            <a:off x="2895600" y="17526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5" name="Rounded Rectangle 6"/>
          <p:cNvSpPr>
            <a:spLocks noChangeArrowheads="1"/>
          </p:cNvSpPr>
          <p:nvPr/>
        </p:nvSpPr>
        <p:spPr bwMode="auto">
          <a:xfrm>
            <a:off x="3657600" y="2133600"/>
            <a:ext cx="3581400" cy="2362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To load the Extension Manager, Select Edit&gt;Application Settings in the menu bar (or push </a:t>
            </a:r>
            <a:r>
              <a:rPr lang="en-US" sz="2400">
                <a:solidFill>
                  <a:srgbClr val="262626"/>
                </a:solidFill>
                <a:latin typeface="Lucida Grande" charset="0"/>
                <a:ea typeface="ＭＳ Ｐゴシック" charset="0"/>
                <a:cs typeface="Lucida Grande" charset="0"/>
              </a:rPr>
              <a:t>⌘</a:t>
            </a: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2)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4543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214438" y="1206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Module</a:t>
            </a:r>
          </a:p>
        </p:txBody>
      </p:sp>
      <p:pic>
        <p:nvPicPr>
          <p:cNvPr id="47107" name="Picture 2" descr="ext_load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22438"/>
            <a:ext cx="7848600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ounded Rectangle 3"/>
          <p:cNvSpPr>
            <a:spLocks noChangeArrowheads="1"/>
          </p:cNvSpPr>
          <p:nvPr/>
        </p:nvSpPr>
        <p:spPr bwMode="auto">
          <a:xfrm>
            <a:off x="3657600" y="2362200"/>
            <a:ext cx="3200400" cy="2057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Under the Extension menu, make sure ‘Enable extension manager’ is checked</a:t>
            </a:r>
          </a:p>
        </p:txBody>
      </p:sp>
      <p:sp>
        <p:nvSpPr>
          <p:cNvPr id="47109" name="Right Arrow 4"/>
          <p:cNvSpPr>
            <a:spLocks noChangeArrowheads="1"/>
          </p:cNvSpPr>
          <p:nvPr/>
        </p:nvSpPr>
        <p:spPr bwMode="auto">
          <a:xfrm rot="10800000">
            <a:off x="3429000" y="1905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366698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ext-window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"/>
          <a:stretch>
            <a:fillRect/>
          </a:stretch>
        </p:blipFill>
        <p:spPr bwMode="auto">
          <a:xfrm>
            <a:off x="2514600" y="1752600"/>
            <a:ext cx="4191000" cy="422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1214438" y="1841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Module</a:t>
            </a:r>
          </a:p>
        </p:txBody>
      </p:sp>
      <p:sp>
        <p:nvSpPr>
          <p:cNvPr id="48132" name="Rounded Rectangle 3"/>
          <p:cNvSpPr>
            <a:spLocks noChangeArrowheads="1"/>
          </p:cNvSpPr>
          <p:nvPr/>
        </p:nvSpPr>
        <p:spPr bwMode="auto">
          <a:xfrm>
            <a:off x="3962400" y="2286000"/>
            <a:ext cx="3200400" cy="2057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Select CARMA in the sidebar and click the extensions</a:t>
            </a:r>
          </a:p>
        </p:txBody>
      </p:sp>
      <p:sp>
        <p:nvSpPr>
          <p:cNvPr id="48133" name="Right Arrow 5"/>
          <p:cNvSpPr>
            <a:spLocks noChangeArrowheads="1"/>
          </p:cNvSpPr>
          <p:nvPr/>
        </p:nvSpPr>
        <p:spPr bwMode="auto">
          <a:xfrm rot="10800000">
            <a:off x="3200400" y="26670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2697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214438" y="1587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Module</a:t>
            </a:r>
          </a:p>
        </p:txBody>
      </p:sp>
      <p:pic>
        <p:nvPicPr>
          <p:cNvPr id="49155" name="Picture 2" descr="carma_exten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76413"/>
            <a:ext cx="4191000" cy="424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Rounded Rectangle 4"/>
          <p:cNvSpPr>
            <a:spLocks noChangeArrowheads="1"/>
          </p:cNvSpPr>
          <p:nvPr/>
        </p:nvSpPr>
        <p:spPr bwMode="auto">
          <a:xfrm>
            <a:off x="3886200" y="3657600"/>
            <a:ext cx="3581400" cy="990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Restart to install the extension</a:t>
            </a:r>
          </a:p>
        </p:txBody>
      </p:sp>
      <p:sp>
        <p:nvSpPr>
          <p:cNvPr id="49157" name="Right Arrow 5"/>
          <p:cNvSpPr>
            <a:spLocks noChangeArrowheads="1"/>
          </p:cNvSpPr>
          <p:nvPr/>
        </p:nvSpPr>
        <p:spPr bwMode="auto">
          <a:xfrm rot="8100000">
            <a:off x="6397625" y="54133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43787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214438" y="1460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Data</a:t>
            </a:r>
          </a:p>
        </p:txBody>
      </p:sp>
      <p:pic>
        <p:nvPicPr>
          <p:cNvPr id="51203" name="Picture 2" descr="dat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3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ight Arrow 3"/>
          <p:cNvSpPr>
            <a:spLocks noChangeArrowheads="1"/>
          </p:cNvSpPr>
          <p:nvPr/>
        </p:nvSpPr>
        <p:spPr bwMode="auto">
          <a:xfrm rot="-8100000">
            <a:off x="1527175" y="22129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1205" name="Rounded Rectangle 4"/>
          <p:cNvSpPr>
            <a:spLocks noChangeArrowheads="1"/>
          </p:cNvSpPr>
          <p:nvPr/>
        </p:nvSpPr>
        <p:spPr bwMode="auto">
          <a:xfrm>
            <a:off x="2209800" y="26670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Select ‘Choose Directory to Add’ in the pop-up menu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29452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214438" y="1333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Data</a:t>
            </a:r>
          </a:p>
        </p:txBody>
      </p:sp>
      <p:pic>
        <p:nvPicPr>
          <p:cNvPr id="52227" name="Picture 2" descr="dat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43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ight Arrow 3"/>
          <p:cNvSpPr>
            <a:spLocks noChangeArrowheads="1"/>
          </p:cNvSpPr>
          <p:nvPr/>
        </p:nvSpPr>
        <p:spPr bwMode="auto">
          <a:xfrm rot="-8100000">
            <a:off x="1527175" y="2212975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2229" name="Rounded Rectangle 4"/>
          <p:cNvSpPr>
            <a:spLocks noChangeArrowheads="1"/>
          </p:cNvSpPr>
          <p:nvPr/>
        </p:nvSpPr>
        <p:spPr bwMode="auto">
          <a:xfrm>
            <a:off x="2209800" y="26670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Select the directory containing your dataset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23510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8750"/>
            <a:ext cx="7234237" cy="1373188"/>
          </a:xfrm>
        </p:spPr>
        <p:txBody>
          <a:bodyPr/>
          <a:lstStyle/>
          <a:p>
            <a:r>
              <a:rPr lang="en-US" dirty="0" smtClean="0"/>
              <a:t>Loading the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62" y="1785938"/>
            <a:ext cx="7697413" cy="422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25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20650"/>
            <a:ext cx="7234237" cy="1373188"/>
          </a:xfrm>
        </p:spPr>
        <p:txBody>
          <a:bodyPr/>
          <a:lstStyle/>
          <a:p>
            <a:r>
              <a:rPr lang="en-US" dirty="0" smtClean="0"/>
              <a:t>Image Segmentation</a:t>
            </a:r>
            <a:endParaRPr lang="en-US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500812" y="4364842"/>
            <a:ext cx="2133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 smtClean="0">
                <a:solidFill>
                  <a:srgbClr val="000000"/>
                </a:solidFill>
              </a:rPr>
              <a:t>Fiducials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500813" y="3632200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Output volume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6500812" y="3332164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Input </a:t>
            </a:r>
            <a:r>
              <a:rPr lang="en-US" dirty="0" smtClean="0">
                <a:solidFill>
                  <a:srgbClr val="000000"/>
                </a:solidFill>
              </a:rPr>
              <a:t>volume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 rot="10800000">
            <a:off x="5967413" y="3794127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 rot="10800000">
            <a:off x="5967412" y="3488662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13" name="Right Arrow 12"/>
          <p:cNvSpPr>
            <a:spLocks noChangeArrowheads="1"/>
          </p:cNvSpPr>
          <p:nvPr/>
        </p:nvSpPr>
        <p:spPr bwMode="auto">
          <a:xfrm rot="10800000">
            <a:off x="5967412" y="4565656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12" y="2244105"/>
            <a:ext cx="5473700" cy="2776189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43775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916604"/>
            <a:ext cx="8890000" cy="356979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27000"/>
            <a:ext cx="7234237" cy="1373188"/>
          </a:xfrm>
        </p:spPr>
        <p:txBody>
          <a:bodyPr/>
          <a:lstStyle/>
          <a:p>
            <a:r>
              <a:rPr lang="en-US" dirty="0"/>
              <a:t>Image Segmentation</a:t>
            </a:r>
          </a:p>
        </p:txBody>
      </p:sp>
      <p:sp>
        <p:nvSpPr>
          <p:cNvPr id="5" name="Right Arrow 3"/>
          <p:cNvSpPr>
            <a:spLocks noChangeArrowheads="1"/>
          </p:cNvSpPr>
          <p:nvPr/>
        </p:nvSpPr>
        <p:spPr bwMode="auto">
          <a:xfrm rot="16200000">
            <a:off x="5449499" y="2330450"/>
            <a:ext cx="3683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6" name="Rounded Rectangle 4"/>
          <p:cNvSpPr>
            <a:spLocks noChangeArrowheads="1"/>
          </p:cNvSpPr>
          <p:nvPr/>
        </p:nvSpPr>
        <p:spPr bwMode="auto">
          <a:xfrm>
            <a:off x="4951412" y="2628900"/>
            <a:ext cx="3581400" cy="711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2. Select </a:t>
            </a:r>
            <a:r>
              <a:rPr lang="en-US" dirty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the Annotations menu option</a:t>
            </a:r>
            <a:endParaRPr lang="en-US" dirty="0">
              <a:solidFill>
                <a:srgbClr val="262626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sp>
        <p:nvSpPr>
          <p:cNvPr id="8" name="Rounded Rectangle 4"/>
          <p:cNvSpPr>
            <a:spLocks noChangeArrowheads="1"/>
          </p:cNvSpPr>
          <p:nvPr/>
        </p:nvSpPr>
        <p:spPr bwMode="auto">
          <a:xfrm>
            <a:off x="4838700" y="4457699"/>
            <a:ext cx="3581400" cy="121920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1. Set </a:t>
            </a:r>
            <a:r>
              <a:rPr lang="en-US" dirty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the </a:t>
            </a:r>
            <a:r>
              <a:rPr lang="en-US" dirty="0" smtClean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lower and upper thresholds </a:t>
            </a:r>
            <a:r>
              <a:rPr lang="en-US" dirty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depending on the intensity of the region being segmented</a:t>
            </a:r>
            <a:endParaRPr lang="en-US" dirty="0">
              <a:solidFill>
                <a:srgbClr val="262626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9" name="Right Arrow 3"/>
          <p:cNvSpPr>
            <a:spLocks noChangeArrowheads="1"/>
          </p:cNvSpPr>
          <p:nvPr/>
        </p:nvSpPr>
        <p:spPr bwMode="auto">
          <a:xfrm rot="10800000">
            <a:off x="4311649" y="4826000"/>
            <a:ext cx="512763" cy="228601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226205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9100"/>
            <a:ext cx="9144000" cy="430836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95250"/>
            <a:ext cx="7234237" cy="1373188"/>
          </a:xfrm>
        </p:spPr>
        <p:txBody>
          <a:bodyPr/>
          <a:lstStyle/>
          <a:p>
            <a:r>
              <a:rPr lang="en-US" dirty="0"/>
              <a:t>Image Segmentation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372461" y="4987460"/>
            <a:ext cx="3581400" cy="82914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Create </a:t>
            </a:r>
            <a:r>
              <a:rPr lang="en-US" dirty="0" smtClean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a set </a:t>
            </a:r>
            <a:r>
              <a:rPr lang="en-US" dirty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of </a:t>
            </a:r>
            <a:r>
              <a:rPr lang="en-US" dirty="0" err="1" smtClean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fiducials</a:t>
            </a:r>
            <a:r>
              <a:rPr lang="en-US" dirty="0" smtClean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 inside </a:t>
            </a:r>
            <a:r>
              <a:rPr lang="en-US" dirty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the region to be </a:t>
            </a:r>
            <a:r>
              <a:rPr lang="en-US" dirty="0" smtClean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segmented.</a:t>
            </a:r>
            <a:endParaRPr lang="en-US" dirty="0">
              <a:solidFill>
                <a:srgbClr val="262626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6939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16025" y="149225"/>
            <a:ext cx="7315200" cy="123507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" charset="0"/>
              </a:rPr>
              <a:t>Learning Objective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" y="55626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Connected Threshold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Image Filter in Slicer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885" b="1885"/>
          <a:stretch>
            <a:fillRect/>
          </a:stretch>
        </p:blipFill>
        <p:spPr>
          <a:xfrm>
            <a:off x="1214439" y="1671639"/>
            <a:ext cx="6735762" cy="3970212"/>
          </a:xfr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010761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34" y="1595438"/>
            <a:ext cx="7325266" cy="459348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20650"/>
            <a:ext cx="7234237" cy="1373188"/>
          </a:xfrm>
        </p:spPr>
        <p:txBody>
          <a:bodyPr/>
          <a:lstStyle/>
          <a:p>
            <a:r>
              <a:rPr lang="en-US" dirty="0"/>
              <a:t>Image Segmentation</a:t>
            </a:r>
          </a:p>
        </p:txBody>
      </p:sp>
      <p:sp>
        <p:nvSpPr>
          <p:cNvPr id="4" name="Right Arrow 3"/>
          <p:cNvSpPr>
            <a:spLocks noChangeArrowheads="1"/>
          </p:cNvSpPr>
          <p:nvPr/>
        </p:nvSpPr>
        <p:spPr bwMode="auto">
          <a:xfrm rot="5400000">
            <a:off x="2739400" y="5355942"/>
            <a:ext cx="3683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878934" y="4600292"/>
            <a:ext cx="2664366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Apply the segmentation</a:t>
            </a:r>
            <a:endParaRPr lang="en-US" dirty="0">
              <a:solidFill>
                <a:srgbClr val="262626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34515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13" y="1623394"/>
            <a:ext cx="7483475" cy="452593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07950"/>
            <a:ext cx="7234237" cy="1373188"/>
          </a:xfrm>
        </p:spPr>
        <p:txBody>
          <a:bodyPr/>
          <a:lstStyle/>
          <a:p>
            <a:r>
              <a:rPr lang="en-US" dirty="0"/>
              <a:t>Image Segmentation</a:t>
            </a:r>
          </a:p>
        </p:txBody>
      </p:sp>
      <p:sp>
        <p:nvSpPr>
          <p:cNvPr id="6" name="Rounded Rectangle 3"/>
          <p:cNvSpPr>
            <a:spLocks noChangeArrowheads="1"/>
          </p:cNvSpPr>
          <p:nvPr/>
        </p:nvSpPr>
        <p:spPr bwMode="auto">
          <a:xfrm>
            <a:off x="849313" y="4482313"/>
            <a:ext cx="2378818" cy="109078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Viewer automatically updates to show the resulting </a:t>
            </a:r>
            <a:r>
              <a:rPr lang="en-US" dirty="0">
                <a:solidFill>
                  <a:srgbClr val="262626"/>
                </a:solidFill>
                <a:latin typeface="Arial"/>
                <a:ea typeface="DejaVu Sans"/>
                <a:cs typeface="DejaVu Sans"/>
              </a:rPr>
              <a:t>output</a:t>
            </a:r>
            <a:endParaRPr lang="en-US" dirty="0">
              <a:solidFill>
                <a:srgbClr val="262626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58856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841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Conclusion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39548" y="5374090"/>
            <a:ext cx="567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This module can be used to segment the endocardium region from an LGE-MRI or MRA scan.</a:t>
            </a:r>
            <a:endParaRPr lang="en-US" dirty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013" y="1801194"/>
            <a:ext cx="5757376" cy="348200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77342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Current Workflow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1539875" y="5201770"/>
            <a:ext cx="2816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Cardiac LGE-MRI Image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4768916" y="5211472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Segmented Image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8" y="1771762"/>
            <a:ext cx="6515100" cy="3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95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528638" y="1600200"/>
            <a:ext cx="81581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Slicer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: Release 4.1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rgbClr val="CCCCFF"/>
                </a:solidFill>
                <a:latin typeface="Arial" charset="0"/>
                <a:hlinkClick r:id="rId3"/>
              </a:rPr>
              <a:t>http://www.slicer.org/pages/Downloads/</a:t>
            </a:r>
          </a:p>
          <a:p>
            <a:pPr eaLnBrk="1" fontAlgn="base" hangingPunct="1">
              <a:spcBef>
                <a:spcPts val="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" dirty="0">
              <a:solidFill>
                <a:srgbClr val="6B6BCF"/>
              </a:solidFill>
              <a:latin typeface="Arial" charset="0"/>
            </a:endParaRPr>
          </a:p>
          <a:p>
            <a:pPr eaLnBrk="1" fontAlgn="base" hangingPunct="1">
              <a:spcBef>
                <a:spcPts val="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2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900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8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b="1" dirty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Data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: CARMA </a:t>
            </a:r>
            <a:r>
              <a:rPr lang="en-US" sz="2800" smtClean="0">
                <a:solidFill>
                  <a:srgbClr val="000000"/>
                </a:solidFill>
                <a:latin typeface="Arial" charset="0"/>
              </a:rPr>
              <a:t>Slicer Extension Tutorial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Data</a:t>
            </a: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4"/>
              </a:rPr>
              <a:t>http://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hlinkClick r:id="rId4"/>
              </a:rPr>
              <a:t>hdl.handle.net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4"/>
              </a:rPr>
              <a:t>/1926/1765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000" dirty="0">
              <a:solidFill>
                <a:srgbClr val="CCCCFF"/>
              </a:solidFill>
              <a:latin typeface="Arial" charset="0"/>
              <a:hlinkClick r:id="rId3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Required Materials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5846" name="Picture 5" descr="SlicerSplashScre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2667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7" name="Group 15"/>
          <p:cNvGrpSpPr>
            <a:grpSpLocks/>
          </p:cNvGrpSpPr>
          <p:nvPr/>
        </p:nvGrpSpPr>
        <p:grpSpPr bwMode="auto">
          <a:xfrm>
            <a:off x="6781800" y="4267200"/>
            <a:ext cx="1874838" cy="1531938"/>
            <a:chOff x="369208" y="2203375"/>
            <a:chExt cx="2754983" cy="22501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369208" y="2203375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478697" y="2278867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593550" y="2359151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709455" y="2445860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2" name="TextBox 1"/>
          <p:cNvSpPr txBox="1"/>
          <p:nvPr/>
        </p:nvSpPr>
        <p:spPr>
          <a:xfrm>
            <a:off x="-530176" y="479597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 dirty="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698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Additional Sample Data</a:t>
            </a:r>
          </a:p>
        </p:txBody>
      </p:sp>
      <p:grpSp>
        <p:nvGrpSpPr>
          <p:cNvPr id="37891" name="Group 15"/>
          <p:cNvGrpSpPr>
            <a:grpSpLocks/>
          </p:cNvGrpSpPr>
          <p:nvPr/>
        </p:nvGrpSpPr>
        <p:grpSpPr bwMode="auto">
          <a:xfrm>
            <a:off x="1752600" y="2286000"/>
            <a:ext cx="2743200" cy="2286000"/>
            <a:chOff x="369208" y="2203375"/>
            <a:chExt cx="2754983" cy="22501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369208" y="2203375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478697" y="2278867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593550" y="2359151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0000" contrast="17000"/>
              <a:alphaModFix/>
            </a:blip>
            <a:srcRect l="19265" t="9492" r="20068" b="18984"/>
            <a:stretch>
              <a:fillRect/>
            </a:stretch>
          </p:blipFill>
          <p:spPr>
            <a:xfrm>
              <a:off x="709455" y="2445860"/>
              <a:ext cx="2414736" cy="200767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pic>
        <p:nvPicPr>
          <p:cNvPr id="37893" name="Picture 10" descr="mid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2514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Box 11"/>
          <p:cNvSpPr txBox="1">
            <a:spLocks noChangeArrowheads="1"/>
          </p:cNvSpPr>
          <p:nvPr/>
        </p:nvSpPr>
        <p:spPr bwMode="auto">
          <a:xfrm>
            <a:off x="2286000" y="49530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60 </a:t>
            </a:r>
            <a:r>
              <a:rPr lang="en-US" dirty="0">
                <a:solidFill>
                  <a:srgbClr val="000000"/>
                </a:solidFill>
              </a:rPr>
              <a:t>patients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5982" y="5689600"/>
            <a:ext cx="556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/>
                <a:ea typeface="DejaVu Sans"/>
                <a:cs typeface="DejaVu Sans"/>
                <a:hlinkClick r:id="rId4"/>
              </a:rPr>
              <a:t>http://hdl.handle.net/1926/1757</a:t>
            </a:r>
            <a:endParaRPr lang="en-US" dirty="0">
              <a:solidFill>
                <a:srgbClr val="000000"/>
              </a:solidFill>
              <a:latin typeface="Arial"/>
              <a:ea typeface="DejaVu Sans"/>
              <a:cs typeface="DejaVu Sans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7969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 dirty="0">
                <a:solidFill>
                  <a:srgbClr val="000000"/>
                </a:solidFill>
                <a:latin typeface="Arial" charset="0"/>
              </a:rPr>
              <a:t>Pre</a:t>
            </a:r>
            <a:r>
              <a:rPr lang="en-US" sz="4200" b="1" dirty="0" smtClean="0">
                <a:solidFill>
                  <a:srgbClr val="000000"/>
                </a:solidFill>
                <a:latin typeface="Arial" charset="0"/>
              </a:rPr>
              <a:t>-Requisite </a:t>
            </a:r>
            <a:r>
              <a:rPr lang="en-US" sz="4200" b="1" dirty="0">
                <a:solidFill>
                  <a:srgbClr val="000000"/>
                </a:solidFill>
                <a:latin typeface="Arial" charset="0"/>
              </a:rPr>
              <a:t>Tutorial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" name="Picture 3" descr="DataLoading-tutorial-firs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9088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sx="100999" sy="100999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0" y="5634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FFFFFF"/>
                </a:solidFill>
                <a:hlinkClick r:id="rId4"/>
              </a:rPr>
              <a:t>http://www.slicer.org/slicerWiki/index.php/Documentation/4.0/Training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793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Platforms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0964" name="Picture 4" descr="apple-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90800"/>
            <a:ext cx="1651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windows-log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20478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Placeholder 16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3"/>
          </a:xfrm>
        </p:spPr>
        <p:txBody>
          <a:bodyPr/>
          <a:lstStyle/>
          <a:p>
            <a:pPr algn="ctr"/>
            <a:r>
              <a:rPr lang="en-US" sz="3200">
                <a:latin typeface="Arial" charset="0"/>
              </a:rPr>
              <a:t>Developed</a:t>
            </a:r>
          </a:p>
        </p:txBody>
      </p:sp>
      <p:sp>
        <p:nvSpPr>
          <p:cNvPr id="40968" name="Text Placeholder 18"/>
          <p:cNvSpPr>
            <a:spLocks noGrp="1"/>
          </p:cNvSpPr>
          <p:nvPr>
            <p:ph type="body" sz="quarter" idx="3"/>
          </p:nvPr>
        </p:nvSpPr>
        <p:spPr>
          <a:xfrm>
            <a:off x="4648200" y="1676400"/>
            <a:ext cx="4041775" cy="639763"/>
          </a:xfrm>
        </p:spPr>
        <p:txBody>
          <a:bodyPr/>
          <a:lstStyle/>
          <a:p>
            <a:pPr algn="ctr"/>
            <a:r>
              <a:rPr lang="en-US" sz="3200">
                <a:latin typeface="Arial" charset="0"/>
              </a:rPr>
              <a:t>Tested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794" y="3961606"/>
            <a:ext cx="36576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4" descr="apple-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2590800"/>
            <a:ext cx="1651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8646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200" b="1">
                <a:solidFill>
                  <a:srgbClr val="000000"/>
                </a:solidFill>
                <a:latin typeface="Arial" charset="0"/>
              </a:rPr>
              <a:t>Overview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8916" name="Picture 4" descr="carma_extensio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2032000" cy="20574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/>
          <p:cNvSpPr/>
          <p:nvPr/>
        </p:nvSpPr>
        <p:spPr bwMode="auto">
          <a:xfrm>
            <a:off x="5943600" y="3352800"/>
            <a:ext cx="533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dirty="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309956" y="3352800"/>
            <a:ext cx="5334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2400" dirty="0">
              <a:solidFill>
                <a:srgbClr val="FFFFFF"/>
              </a:solidFill>
              <a:latin typeface="Times New Roman" pitchFamily="16" charset="0"/>
              <a:ea typeface="DejaVu Sans"/>
              <a:cs typeface="DejaVu Sans"/>
            </a:endParaRPr>
          </a:p>
        </p:txBody>
      </p:sp>
      <p:sp>
        <p:nvSpPr>
          <p:cNvPr id="43017" name="TextBox 8"/>
          <p:cNvSpPr txBox="1">
            <a:spLocks noChangeArrowheads="1"/>
          </p:cNvSpPr>
          <p:nvPr/>
        </p:nvSpPr>
        <p:spPr bwMode="auto">
          <a:xfrm>
            <a:off x="685800" y="5029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</a:rPr>
              <a:t>Load the module</a:t>
            </a:r>
          </a:p>
        </p:txBody>
      </p:sp>
      <p:sp>
        <p:nvSpPr>
          <p:cNvPr id="43018" name="TextBox 9"/>
          <p:cNvSpPr txBox="1">
            <a:spLocks noChangeArrowheads="1"/>
          </p:cNvSpPr>
          <p:nvPr/>
        </p:nvSpPr>
        <p:spPr bwMode="auto">
          <a:xfrm>
            <a:off x="3810000" y="50292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rgbClr val="000000"/>
                </a:solidFill>
              </a:rPr>
              <a:t>Load the dataset</a:t>
            </a:r>
          </a:p>
        </p:txBody>
      </p:sp>
      <p:sp>
        <p:nvSpPr>
          <p:cNvPr id="43019" name="TextBox 10"/>
          <p:cNvSpPr txBox="1">
            <a:spLocks noChangeArrowheads="1"/>
          </p:cNvSpPr>
          <p:nvPr/>
        </p:nvSpPr>
        <p:spPr bwMode="auto">
          <a:xfrm>
            <a:off x="6629400" y="5029200"/>
            <a:ext cx="2446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000000"/>
                </a:solidFill>
              </a:rPr>
              <a:t>Connected Threshold Filter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2794000"/>
            <a:ext cx="2599300" cy="1318331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b="26476"/>
          <a:stretch/>
        </p:blipFill>
        <p:spPr>
          <a:xfrm>
            <a:off x="2843356" y="2895567"/>
            <a:ext cx="3100244" cy="1250004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61171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1214438" y="120650"/>
            <a:ext cx="7234237" cy="1373188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Loading the Module</a:t>
            </a:r>
          </a:p>
        </p:txBody>
      </p:sp>
      <p:pic>
        <p:nvPicPr>
          <p:cNvPr id="45059" name="Picture 3" descr="ext_man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0104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ight Arrow 5"/>
          <p:cNvSpPr>
            <a:spLocks noChangeArrowheads="1"/>
          </p:cNvSpPr>
          <p:nvPr/>
        </p:nvSpPr>
        <p:spPr bwMode="auto">
          <a:xfrm rot="10800000">
            <a:off x="3124200" y="1828800"/>
            <a:ext cx="533400" cy="2286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400">
              <a:solidFill>
                <a:srgbClr val="FFFFFF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1" name="Rounded Rectangle 6"/>
          <p:cNvSpPr>
            <a:spLocks noChangeArrowheads="1"/>
          </p:cNvSpPr>
          <p:nvPr/>
        </p:nvSpPr>
        <p:spPr bwMode="auto">
          <a:xfrm>
            <a:off x="3886200" y="2209800"/>
            <a:ext cx="3581400" cy="1295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Select View&gt;Extension Manager in the menu bar (or push </a:t>
            </a:r>
            <a:r>
              <a:rPr lang="en-US" sz="2400">
                <a:solidFill>
                  <a:srgbClr val="262626"/>
                </a:solidFill>
                <a:latin typeface="Lucida Grande" charset="0"/>
                <a:ea typeface="ＭＳ Ｐゴシック" charset="0"/>
                <a:cs typeface="Lucida Grande" charset="0"/>
              </a:rPr>
              <a:t>⌘</a:t>
            </a: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4)</a:t>
            </a:r>
          </a:p>
        </p:txBody>
      </p:sp>
      <p:sp>
        <p:nvSpPr>
          <p:cNvPr id="45062" name="Rounded Rectangle 7"/>
          <p:cNvSpPr>
            <a:spLocks noChangeArrowheads="1"/>
          </p:cNvSpPr>
          <p:nvPr/>
        </p:nvSpPr>
        <p:spPr bwMode="auto">
          <a:xfrm>
            <a:off x="3886200" y="3810000"/>
            <a:ext cx="3581400" cy="1676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rgbClr val="262626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If the Extension Manager isn’t revealed, see the next 2 slides; otherwise, skip them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2012,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0050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80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437</Words>
  <Application>Microsoft Macintosh PowerPoint</Application>
  <PresentationFormat>On-screen Show (4:3)</PresentationFormat>
  <Paragraphs>83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1_Office Theme</vt:lpstr>
      <vt:lpstr>2_Office Theme</vt:lpstr>
      <vt:lpstr>PowerPoint Presentation</vt:lpstr>
      <vt:lpstr>Learning Objective</vt:lpstr>
      <vt:lpstr>Current Workflow</vt:lpstr>
      <vt:lpstr>PowerPoint Presentation</vt:lpstr>
      <vt:lpstr>Additional Sample Data</vt:lpstr>
      <vt:lpstr>PowerPoint Presentation</vt:lpstr>
      <vt:lpstr>PowerPoint Presentation</vt:lpstr>
      <vt:lpstr>PowerPoint Presentation</vt:lpstr>
      <vt:lpstr>Loading the Module</vt:lpstr>
      <vt:lpstr>Loading the Module</vt:lpstr>
      <vt:lpstr>Loading the Module</vt:lpstr>
      <vt:lpstr>Loading the Module</vt:lpstr>
      <vt:lpstr>Loading the Module</vt:lpstr>
      <vt:lpstr>Loading the Data</vt:lpstr>
      <vt:lpstr>Loading the Data</vt:lpstr>
      <vt:lpstr>Loading the Data</vt:lpstr>
      <vt:lpstr>Image Segmentation</vt:lpstr>
      <vt:lpstr>Image Segmentation</vt:lpstr>
      <vt:lpstr>Image Segmentation</vt:lpstr>
      <vt:lpstr>Image Segmentation</vt:lpstr>
      <vt:lpstr>Image Segmentation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B</dc:creator>
  <cp:lastModifiedBy>S B</cp:lastModifiedBy>
  <cp:revision>7</cp:revision>
  <dcterms:created xsi:type="dcterms:W3CDTF">2013-02-20T21:04:39Z</dcterms:created>
  <dcterms:modified xsi:type="dcterms:W3CDTF">2013-02-20T21:50:18Z</dcterms:modified>
</cp:coreProperties>
</file>