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309" r:id="rId22"/>
    <p:sldId id="310" r:id="rId23"/>
    <p:sldId id="317" r:id="rId24"/>
    <p:sldId id="311" r:id="rId25"/>
    <p:sldId id="312" r:id="rId26"/>
    <p:sldId id="313" r:id="rId27"/>
    <p:sldId id="315" r:id="rId28"/>
    <p:sldId id="31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8FB17785-39C7-4B10-88F0-1BEDBA4A8A20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E631F5CE-FA7A-4CCE-8589-CCC357777D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460E987D-A212-43AB-84DE-166EC3A96323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BE9802C0-3846-4FFF-B8D4-43D82A3731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0E2183-FAEC-4D70-A705-F6168725889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F02A3-63B1-47D1-BEC8-C7FF72B14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3EFE-B6F6-4886-AAC5-4DAFF5647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B1EFD-6E7C-4E60-A368-DFF6F8670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7000"/>
            <a:ext cx="2055813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000"/>
            <a:ext cx="6019800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3F6A8-6AF4-47E9-A110-8C826BDE4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7000"/>
            <a:ext cx="73136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D6D07-F42E-44FD-8F23-1EAA6843F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7000"/>
            <a:ext cx="73136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335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4562C-45B0-4324-A7E7-C375151A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1AC02-A1CB-44E7-ABB9-64C5034D6E00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A7FA6-E89F-4FB1-9FD4-113A016AB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CBB68-F033-4D1E-822A-A1DB09CB5B9F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FF6CF-B913-408F-BF33-6D78080CF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C29-FEF9-4377-AF61-A65706274385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844AE-A019-4864-8EA0-ADC6278AA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D439C2-ADF2-4765-B1EA-FC5F18A5B098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049D6-EB55-49CF-9C85-3CFA88D71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54A9-53E9-46C7-9E26-D11232F0E163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60125-DE81-4BCE-A742-0ED77F4E8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9B9FF-8874-43ED-A3B6-020073403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EA017-60B2-4D6C-BE31-DDAA01A58C8C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02FC-D617-481D-9639-7AADA7CE7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6821B-A030-4495-AD85-56A3DC6EA3F9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0F1A2-4AB3-4C79-AD65-017542D6E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B26F-8100-4392-B5AD-C791BD2ECD28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5112-5D7F-4281-AE86-59644AE0F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F0BEB-5A49-448B-A2B8-3E95AFCA695D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76C6-961B-4926-A6F9-049D0F951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19D2A-D62A-42DE-A864-B7C40DC7EC38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41B2-7FE9-492D-B952-C3378F5BC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1F0D4-CD49-43AC-B608-0D7BB594E290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03C02-84C3-4C20-B27A-764BBFA2F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8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2FA56-3A12-4437-B779-06F0816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40AE-D853-4332-8712-75467EEF6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2A10B-8E49-4C26-933C-151D9DD97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1E4C9-8DCB-431C-8567-C219C09DE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428B8-64CB-4A76-89F3-DED47A939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DCCB6-870D-4710-925E-61213D249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3A9B1-FE70-4C09-B0E8-BA4775EF6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3FEFF"/>
            </a:gs>
            <a:gs pos="100000">
              <a:srgbClr val="DDF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22275" y="6400800"/>
            <a:ext cx="8229600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9966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9966"/>
                </a:solidFill>
              </a:rPr>
              <a:t>© NIH National Center for Image-Guided Therapy, 2011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 flipH="1">
            <a:off x="425450" y="6400800"/>
            <a:ext cx="7500938" cy="1588"/>
          </a:xfrm>
          <a:prstGeom prst="line">
            <a:avLst/>
          </a:prstGeom>
          <a:noFill/>
          <a:ln w="38160">
            <a:solidFill>
              <a:srgbClr val="00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 flipH="1">
            <a:off x="1370013" y="914400"/>
            <a:ext cx="7318375" cy="1588"/>
          </a:xfrm>
          <a:prstGeom prst="line">
            <a:avLst/>
          </a:prstGeom>
          <a:noFill/>
          <a:ln w="38160">
            <a:solidFill>
              <a:srgbClr val="00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27000"/>
            <a:ext cx="73136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3600" y="6400800"/>
            <a:ext cx="19034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3A755"/>
              </a:buClr>
              <a:buFont typeface="Arial" pitchFamily="34" charset="0"/>
              <a:buNone/>
              <a:defRPr sz="1000">
                <a:solidFill>
                  <a:srgbClr val="03A755"/>
                </a:solidFill>
              </a:defRPr>
            </a:lvl1pPr>
          </a:lstStyle>
          <a:p>
            <a:fld id="{F25E83AA-FB45-4EC2-A6B8-51AF4C06ED7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 cstate="print"/>
          <a:srcRect l="10072" t="12122" r="75824" b="67677"/>
          <a:stretch>
            <a:fillRect/>
          </a:stretch>
        </p:blipFill>
        <p:spPr bwMode="auto">
          <a:xfrm>
            <a:off x="8001000" y="6248400"/>
            <a:ext cx="45402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7" cstate="print"/>
          <a:srcRect l="10706" t="12288" r="75191" b="66164"/>
          <a:stretch>
            <a:fillRect/>
          </a:stretch>
        </p:blipFill>
        <p:spPr bwMode="auto">
          <a:xfrm>
            <a:off x="8482013" y="6267450"/>
            <a:ext cx="40957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2286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35" name="Picture 2" descr="3DSlicerLogo-H-Color-424x236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72425" y="228600"/>
            <a:ext cx="1095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2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6pPr>
      <a:lvl7pPr marL="9144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7pPr>
      <a:lvl8pPr marL="1371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8pPr>
      <a:lvl9pPr marL="18288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Times New Roman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Times New Roman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F925BF18-B5D9-472F-A271-A4B3C98DD476}" type="datetime1">
              <a:rPr lang="en-US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4AACBA7D-9DB2-429E-A900-010386D336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cer.org/slicerWiki/index.php/Documentation/4.3/Extensions/OpenCAD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Tumor Segmentation from DCE-MRI with </a:t>
            </a:r>
            <a:r>
              <a:rPr lang="en-US" dirty="0" err="1" smtClean="0">
                <a:solidFill>
                  <a:srgbClr val="0000FF"/>
                </a:solidFill>
                <a:ea typeface="ＭＳ Ｐゴシック" pitchFamily="34" charset="-128"/>
              </a:rPr>
              <a:t>OpenCAD</a:t>
            </a:r>
            <a:endParaRPr lang="en-US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3072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Vivek Narayan, Jayender Jagadeesan</a:t>
            </a:r>
          </a:p>
          <a:p>
            <a:r>
              <a:rPr lang="en-US" sz="2800" smtClean="0">
                <a:ea typeface="ＭＳ Ｐゴシック" pitchFamily="34" charset="-128"/>
              </a:rPr>
              <a:t>Brigham and Women</a:t>
            </a:r>
            <a:r>
              <a:rPr lang="en-US" altLang="en-US" sz="2800" smtClean="0">
                <a:ea typeface="ＭＳ Ｐゴシック" pitchFamily="34" charset="-128"/>
              </a:rPr>
              <a:t>’</a:t>
            </a:r>
            <a:r>
              <a:rPr lang="en-US" sz="2800" smtClean="0">
                <a:ea typeface="ＭＳ Ｐゴシック" pitchFamily="34" charset="-128"/>
              </a:rPr>
              <a:t>s Hospital</a:t>
            </a:r>
          </a:p>
          <a:p>
            <a:r>
              <a:rPr lang="en-US" sz="2800" smtClean="0">
                <a:ea typeface="ＭＳ Ｐゴシック" pitchFamily="34" charset="-128"/>
              </a:rPr>
              <a:t>Harvard Medical School</a:t>
            </a:r>
            <a:endParaRPr lang="en-US" sz="1600" smtClean="0">
              <a:ea typeface="ＭＳ Ｐゴシック" pitchFamily="34" charset="-128"/>
            </a:endParaRPr>
          </a:p>
          <a:p>
            <a:r>
              <a:rPr lang="en-US" sz="1800" smtClean="0">
                <a:ea typeface="ＭＳ Ｐゴシック" pitchFamily="34" charset="-128"/>
              </a:rPr>
              <a:t>jayender@bwh.harvard.edu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124200" y="457200"/>
            <a:ext cx="3017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3D Slicer Training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810000" y="6019800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April 24,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Load DCE-MRI data</a:t>
            </a:r>
          </a:p>
        </p:txBody>
      </p:sp>
      <p:pic>
        <p:nvPicPr>
          <p:cNvPr id="39938" name="Content Placeholder 3" descr="slicer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02879"/>
            <a:ext cx="8459788" cy="4758630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2057400" y="2286000"/>
            <a:ext cx="5334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2590800" y="2133600"/>
            <a:ext cx="22939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Load Data</a:t>
            </a:r>
            <a:r>
              <a:rPr lang="en-US" altLang="en-US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Choose Directory</a:t>
            </a:r>
          </a:p>
        </p:txBody>
      </p:sp>
      <p:pic>
        <p:nvPicPr>
          <p:cNvPr id="40962" name="Content Placeholder 3" descr="loaddata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1219200"/>
            <a:ext cx="8498417" cy="4780359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1524000" y="2286000"/>
            <a:ext cx="3810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3810000" y="3048000"/>
            <a:ext cx="106680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0966" name="TextBox 12"/>
          <p:cNvSpPr txBox="1">
            <a:spLocks noChangeArrowheads="1"/>
          </p:cNvSpPr>
          <p:nvPr/>
        </p:nvSpPr>
        <p:spPr bwMode="auto">
          <a:xfrm>
            <a:off x="4876800" y="3657600"/>
            <a:ext cx="341788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Point to the directory containing </a:t>
            </a:r>
          </a:p>
          <a:p>
            <a:r>
              <a:rPr lang="en-US" dirty="0"/>
              <a:t>     the DCE-MRI volumes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 flipV="1">
            <a:off x="5181600" y="4419600"/>
            <a:ext cx="609600" cy="228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0968" name="TextBox 16"/>
          <p:cNvSpPr txBox="1">
            <a:spLocks noChangeArrowheads="1"/>
          </p:cNvSpPr>
          <p:nvPr/>
        </p:nvSpPr>
        <p:spPr bwMode="auto">
          <a:xfrm>
            <a:off x="5715000" y="4572000"/>
            <a:ext cx="20193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Choose</a:t>
            </a:r>
            <a:r>
              <a:rPr lang="en-US" altLang="en-US" dirty="0"/>
              <a:t>”</a:t>
            </a:r>
            <a:endParaRPr lang="en-US" dirty="0"/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1905000" y="2514600"/>
            <a:ext cx="37258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Choose Directory to Add</a:t>
            </a:r>
            <a:r>
              <a:rPr lang="en-US" altLang="en-US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 descr="loadedVolume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24952" cy="4739035"/>
          </a:xfrm>
        </p:spPr>
      </p:pic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Volumes Loaded in Slicer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3: Create a Label Map mask</a:t>
            </a:r>
          </a:p>
          <a:p>
            <a:pPr marL="0" indent="0">
              <a:buFont typeface="Times New Roman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Reason: To speed up computation. Only the </a:t>
            </a:r>
            <a:r>
              <a:rPr lang="en-US" dirty="0" err="1" smtClean="0">
                <a:ea typeface="ＭＳ Ｐゴシック" pitchFamily="34" charset="-128"/>
              </a:rPr>
              <a:t>voxels</a:t>
            </a:r>
            <a:r>
              <a:rPr lang="en-US" dirty="0" smtClean="0">
                <a:ea typeface="ＭＳ Ｐゴシック" pitchFamily="34" charset="-128"/>
              </a:rPr>
              <a:t> within the mask (ROI) are analyzed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Editor Module</a:t>
            </a:r>
          </a:p>
        </p:txBody>
      </p:sp>
      <p:pic>
        <p:nvPicPr>
          <p:cNvPr id="44034" name="Content Placeholder 3" descr="Editor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39680" cy="4747319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1905000" y="1066800"/>
            <a:ext cx="6858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2514600" y="914400"/>
            <a:ext cx="300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the </a:t>
            </a:r>
            <a:r>
              <a:rPr lang="en-US" altLang="en-US" dirty="0"/>
              <a:t>“</a:t>
            </a:r>
            <a:r>
              <a:rPr lang="en-US" dirty="0"/>
              <a:t>Editor</a:t>
            </a:r>
            <a:r>
              <a:rPr lang="en-US" altLang="en-US" dirty="0"/>
              <a:t>”</a:t>
            </a:r>
            <a:r>
              <a:rPr lang="en-US" dirty="0"/>
              <a:t> module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4495800" y="3352800"/>
            <a:ext cx="10668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5410200" y="3124200"/>
            <a:ext cx="13128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Apply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Mask Using Threshold  </a:t>
            </a:r>
          </a:p>
        </p:txBody>
      </p:sp>
      <p:pic>
        <p:nvPicPr>
          <p:cNvPr id="45058" name="Content Placeholder 3" descr="Editor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1" y="1219200"/>
            <a:ext cx="8477250" cy="4780260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1066800" y="3276600"/>
            <a:ext cx="0" cy="1066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0" y="4267200"/>
            <a:ext cx="249299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dirty="0" smtClean="0"/>
              <a:t>the button for </a:t>
            </a:r>
            <a:endParaRPr lang="en-US" dirty="0"/>
          </a:p>
          <a:p>
            <a:r>
              <a:rPr lang="en-US" dirty="0"/>
              <a:t>    </a:t>
            </a:r>
            <a:r>
              <a:rPr lang="en-US" altLang="en-US" dirty="0"/>
              <a:t>“</a:t>
            </a:r>
            <a:r>
              <a:rPr lang="en-US" altLang="ja-JP" dirty="0" err="1"/>
              <a:t>ThresholdEffect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914400" y="1752600"/>
            <a:ext cx="21336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5062" name="TextBox 11"/>
          <p:cNvSpPr txBox="1">
            <a:spLocks noChangeArrowheads="1"/>
          </p:cNvSpPr>
          <p:nvPr/>
        </p:nvSpPr>
        <p:spPr bwMode="auto">
          <a:xfrm>
            <a:off x="3048000" y="1573213"/>
            <a:ext cx="281365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Set Master Volume to </a:t>
            </a:r>
            <a:r>
              <a:rPr lang="en-US" dirty="0" smtClean="0"/>
              <a:t>Pre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 flipV="1">
            <a:off x="1295400" y="2514600"/>
            <a:ext cx="1524000" cy="685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2743200" y="3124200"/>
            <a:ext cx="331372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Name of label is automatically </a:t>
            </a:r>
          </a:p>
          <a:p>
            <a:r>
              <a:rPr lang="en-US" dirty="0"/>
              <a:t>     set to </a:t>
            </a:r>
            <a:r>
              <a:rPr lang="en-US" dirty="0" smtClean="0"/>
              <a:t>Pre-label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Mask Using Threshold</a:t>
            </a:r>
          </a:p>
        </p:txBody>
      </p:sp>
      <p:pic>
        <p:nvPicPr>
          <p:cNvPr id="46082" name="Content Placeholder 3" descr="threshold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586" y="1219200"/>
            <a:ext cx="8534400" cy="4800600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838200" y="4114800"/>
            <a:ext cx="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381000" y="4953000"/>
            <a:ext cx="14285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Set to </a:t>
            </a:r>
            <a:r>
              <a:rPr lang="en-US" dirty="0" smtClean="0"/>
              <a:t>18.50</a:t>
            </a:r>
            <a:endParaRPr lang="en-US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2133600" y="4114800"/>
            <a:ext cx="1219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3276600" y="3886200"/>
            <a:ext cx="15568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Set to </a:t>
            </a:r>
            <a:r>
              <a:rPr lang="en-US" dirty="0" smtClean="0"/>
              <a:t>539.00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1524000" y="4419600"/>
            <a:ext cx="12954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2743200" y="4876800"/>
            <a:ext cx="18002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Apply</a:t>
            </a:r>
            <a:r>
              <a:rPr lang="en-US" altLang="en-US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4: Segment tumor from DCE-MRI using the </a:t>
            </a:r>
            <a:r>
              <a:rPr lang="en-US" dirty="0" err="1" smtClean="0">
                <a:ea typeface="ＭＳ Ｐゴシック" pitchFamily="34" charset="-128"/>
              </a:rPr>
              <a:t>OpenCAD</a:t>
            </a:r>
            <a:r>
              <a:rPr lang="en-US" dirty="0" smtClean="0">
                <a:ea typeface="ＭＳ Ｐゴシック" pitchFamily="34" charset="-128"/>
              </a:rPr>
              <a:t> module</a:t>
            </a:r>
          </a:p>
          <a:p>
            <a:pPr marL="0" indent="0">
              <a:buFont typeface="Times New Roman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Switch to </a:t>
            </a:r>
            <a:r>
              <a:rPr lang="en-US" dirty="0" err="1" smtClean="0">
                <a:ea typeface="ＭＳ Ｐゴシック" pitchFamily="34" charset="-128"/>
              </a:rPr>
              <a:t>OpenCAD</a:t>
            </a:r>
            <a:r>
              <a:rPr lang="en-US" dirty="0" smtClean="0">
                <a:ea typeface="ＭＳ Ｐゴシック" pitchFamily="34" charset="-128"/>
              </a:rPr>
              <a:t> module</a:t>
            </a:r>
          </a:p>
        </p:txBody>
      </p:sp>
      <p:pic>
        <p:nvPicPr>
          <p:cNvPr id="48130" name="Content Placeholder 1" descr="Segmentation-modul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065"/>
            <a:ext cx="8228013" cy="4628257"/>
          </a:xfrm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1828800" y="2514600"/>
            <a:ext cx="762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590800" y="2286000"/>
            <a:ext cx="26273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Segmentation</a:t>
            </a:r>
            <a:r>
              <a:rPr lang="en-US" altLang="en-US" dirty="0"/>
              <a:t>”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 flipV="1">
            <a:off x="2819400" y="3352800"/>
            <a:ext cx="609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8134" name="TextBox 10"/>
          <p:cNvSpPr txBox="1">
            <a:spLocks noChangeArrowheads="1"/>
          </p:cNvSpPr>
          <p:nvPr/>
        </p:nvSpPr>
        <p:spPr bwMode="auto">
          <a:xfrm>
            <a:off x="3429000" y="4038600"/>
            <a:ext cx="326243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Under </a:t>
            </a:r>
            <a:r>
              <a:rPr lang="en-US" altLang="en-US" dirty="0"/>
              <a:t>“</a:t>
            </a:r>
            <a:r>
              <a:rPr lang="en-US" dirty="0"/>
              <a:t>Segmentation</a:t>
            </a:r>
            <a:r>
              <a:rPr lang="en-US" altLang="en-US" dirty="0"/>
              <a:t>”</a:t>
            </a:r>
            <a:r>
              <a:rPr lang="en-US" dirty="0"/>
              <a:t> choose</a:t>
            </a:r>
          </a:p>
          <a:p>
            <a:r>
              <a:rPr lang="en-US" altLang="en-US" dirty="0" smtClean="0"/>
              <a:t>“</a:t>
            </a:r>
            <a:r>
              <a:rPr lang="en-US" dirty="0" err="1" smtClean="0"/>
              <a:t>OpenCAD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Selecting Input Volumes</a:t>
            </a:r>
          </a:p>
        </p:txBody>
      </p:sp>
      <p:pic>
        <p:nvPicPr>
          <p:cNvPr id="49154" name="Content Placeholder 3" descr="Volume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6351308" cy="5334000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810000" y="2133600"/>
            <a:ext cx="8382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2819400" y="1828800"/>
            <a:ext cx="15568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 smtClean="0"/>
              <a:t>Pre</a:t>
            </a:r>
            <a:r>
              <a:rPr lang="en-US" altLang="en-US" dirty="0" smtClean="0"/>
              <a:t>”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4800600" y="2514600"/>
            <a:ext cx="5334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5334000" y="2209800"/>
            <a:ext cx="16478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Vol1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1" name="Straight Arrow Connector 10"/>
          <p:cNvCxnSpPr>
            <a:cxnSpLocks noChangeShapeType="1"/>
            <a:stCxn id="49160" idx="1"/>
          </p:cNvCxnSpPr>
          <p:nvPr/>
        </p:nvCxnSpPr>
        <p:spPr bwMode="auto">
          <a:xfrm flipH="1">
            <a:off x="4800600" y="2851944"/>
            <a:ext cx="609600" cy="5008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5410200" y="2667000"/>
            <a:ext cx="16478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Vol2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 noChangeShapeType="1"/>
            <a:stCxn id="49162" idx="1"/>
          </p:cNvCxnSpPr>
          <p:nvPr/>
        </p:nvCxnSpPr>
        <p:spPr bwMode="auto">
          <a:xfrm flipH="1">
            <a:off x="4800600" y="3309144"/>
            <a:ext cx="685800" cy="1960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2" name="TextBox 14"/>
          <p:cNvSpPr txBox="1">
            <a:spLocks noChangeArrowheads="1"/>
          </p:cNvSpPr>
          <p:nvPr/>
        </p:nvSpPr>
        <p:spPr bwMode="auto">
          <a:xfrm>
            <a:off x="5486400" y="3124200"/>
            <a:ext cx="16478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Vol3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8" name="Straight Arrow Connector 17"/>
          <p:cNvCxnSpPr>
            <a:cxnSpLocks noChangeShapeType="1"/>
            <a:stCxn id="49164" idx="1"/>
          </p:cNvCxnSpPr>
          <p:nvPr/>
        </p:nvCxnSpPr>
        <p:spPr bwMode="auto">
          <a:xfrm flipH="1" flipV="1">
            <a:off x="4800600" y="3733800"/>
            <a:ext cx="838200" cy="3254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4" name="TextBox 18"/>
          <p:cNvSpPr txBox="1">
            <a:spLocks noChangeArrowheads="1"/>
          </p:cNvSpPr>
          <p:nvPr/>
        </p:nvSpPr>
        <p:spPr bwMode="auto">
          <a:xfrm>
            <a:off x="5638800" y="3581400"/>
            <a:ext cx="16478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Vol4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21" name="Straight Arrow Connector 20"/>
          <p:cNvCxnSpPr>
            <a:cxnSpLocks noChangeShapeType="1"/>
            <a:stCxn id="49166" idx="1"/>
          </p:cNvCxnSpPr>
          <p:nvPr/>
        </p:nvCxnSpPr>
        <p:spPr bwMode="auto">
          <a:xfrm flipH="1" flipV="1">
            <a:off x="4800600" y="3886200"/>
            <a:ext cx="990600" cy="3370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6" name="TextBox 21"/>
          <p:cNvSpPr txBox="1">
            <a:spLocks noChangeArrowheads="1"/>
          </p:cNvSpPr>
          <p:nvPr/>
        </p:nvSpPr>
        <p:spPr bwMode="auto">
          <a:xfrm>
            <a:off x="5791200" y="4038600"/>
            <a:ext cx="21980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 smtClean="0"/>
              <a:t>Pre-label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28" name="Straight Arrow Connector 27"/>
          <p:cNvCxnSpPr>
            <a:cxnSpLocks noChangeShapeType="1"/>
            <a:stCxn id="49170" idx="1"/>
          </p:cNvCxnSpPr>
          <p:nvPr/>
        </p:nvCxnSpPr>
        <p:spPr bwMode="auto">
          <a:xfrm flipH="1" flipV="1">
            <a:off x="1676400" y="3962400"/>
            <a:ext cx="1676400" cy="5656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70" name="TextBox 28"/>
          <p:cNvSpPr txBox="1">
            <a:spLocks noChangeArrowheads="1"/>
          </p:cNvSpPr>
          <p:nvPr/>
        </p:nvSpPr>
        <p:spPr bwMode="auto">
          <a:xfrm>
            <a:off x="3352800" y="4343400"/>
            <a:ext cx="23647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Enable </a:t>
            </a:r>
            <a:r>
              <a:rPr lang="en-US" dirty="0" smtClean="0"/>
              <a:t>this </a:t>
            </a:r>
            <a:r>
              <a:rPr lang="en-US" dirty="0"/>
              <a:t>checkbox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Objective of this Module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4981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Segment regions of angiogenesis corresponding to the tumor from DCE-MRI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DCE-MRI should have a minimum of two post-contrast + one pre-contrast images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Typically, for breast tumor segmentation we use DCE-MRI with 4 post-contrast + pre-contrast images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Segmentation of the tumor is based on black-box method of estimating the slope of wash-in and wash-out of contrast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10" descr="output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990600"/>
            <a:ext cx="6351309" cy="5334000"/>
          </a:xfrm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Set Output Parameters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4038600" y="3352800"/>
            <a:ext cx="3048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2819400" y="2743200"/>
            <a:ext cx="459613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      Click on </a:t>
            </a:r>
            <a:r>
              <a:rPr lang="en-US" altLang="en-US" dirty="0"/>
              <a:t>“</a:t>
            </a:r>
            <a:r>
              <a:rPr lang="en-US" dirty="0"/>
              <a:t>Create </a:t>
            </a:r>
            <a:r>
              <a:rPr lang="en-US" dirty="0" smtClean="0"/>
              <a:t>new Volume</a:t>
            </a:r>
            <a:r>
              <a:rPr lang="en-US" altLang="en-US" dirty="0" smtClean="0"/>
              <a:t>”</a:t>
            </a:r>
            <a:endParaRPr lang="en-US" dirty="0"/>
          </a:p>
          <a:p>
            <a:r>
              <a:rPr lang="en-US" dirty="0"/>
              <a:t>Automatically set to </a:t>
            </a:r>
            <a:r>
              <a:rPr lang="en-US" altLang="en-US" dirty="0" smtClean="0"/>
              <a:t>“</a:t>
            </a:r>
            <a:r>
              <a:rPr lang="en-US" altLang="ja-JP" dirty="0" err="1" smtClean="0"/>
              <a:t>OpenCAD</a:t>
            </a:r>
            <a:r>
              <a:rPr lang="en-US" altLang="ja-JP" dirty="0" smtClean="0"/>
              <a:t> </a:t>
            </a:r>
            <a:r>
              <a:rPr lang="en-US" altLang="ja-JP" dirty="0"/>
              <a:t>Label Map</a:t>
            </a:r>
            <a:r>
              <a:rPr lang="en-US" altLang="en-US" dirty="0"/>
              <a:t>”</a:t>
            </a:r>
            <a:endParaRPr lang="en-US" dirty="0"/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5486400" y="3810000"/>
            <a:ext cx="20574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Keep all other parameters at the default settings</a:t>
            </a:r>
          </a:p>
        </p:txBody>
      </p:sp>
      <p:cxnSp>
        <p:nvCxnSpPr>
          <p:cNvPr id="12" name="Straight Arrow Connector 11"/>
          <p:cNvCxnSpPr>
            <a:cxnSpLocks noChangeShapeType="1"/>
            <a:stCxn id="50183" idx="1"/>
          </p:cNvCxnSpPr>
          <p:nvPr/>
        </p:nvCxnSpPr>
        <p:spPr bwMode="auto">
          <a:xfrm flipH="1" flipV="1">
            <a:off x="3048000" y="5791200"/>
            <a:ext cx="533400" cy="2608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0183" name="TextBox 12"/>
          <p:cNvSpPr txBox="1">
            <a:spLocks noChangeArrowheads="1"/>
          </p:cNvSpPr>
          <p:nvPr/>
        </p:nvSpPr>
        <p:spPr bwMode="auto">
          <a:xfrm>
            <a:off x="3581400" y="5867400"/>
            <a:ext cx="4495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Apply </a:t>
            </a:r>
            <a:r>
              <a:rPr lang="en-US" dirty="0" err="1" smtClean="0"/>
              <a:t>OpenCAD</a:t>
            </a:r>
            <a:r>
              <a:rPr lang="en-US" dirty="0" smtClean="0"/>
              <a:t> </a:t>
            </a:r>
            <a:r>
              <a:rPr lang="en-US" dirty="0"/>
              <a:t>Segmentation</a:t>
            </a:r>
            <a:r>
              <a:rPr lang="en-US" altLang="en-US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458788" y="2486025"/>
            <a:ext cx="8228012" cy="117157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err="1" smtClean="0">
                <a:ea typeface="ＭＳ Ｐゴシック" pitchFamily="34" charset="-128"/>
              </a:rPr>
              <a:t>OpenCAD</a:t>
            </a:r>
            <a:r>
              <a:rPr lang="en-US" dirty="0" smtClean="0">
                <a:ea typeface="ＭＳ Ｐゴシック" pitchFamily="34" charset="-128"/>
              </a:rPr>
              <a:t> Label Map will be generated within 30 seconds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switches to “Conventional Quantitative”</a:t>
            </a:r>
          </a:p>
          <a:p>
            <a:r>
              <a:rPr lang="en-US" dirty="0" smtClean="0"/>
              <a:t>Red Slice displays “</a:t>
            </a:r>
            <a:r>
              <a:rPr lang="en-US" dirty="0" err="1" smtClean="0"/>
              <a:t>OpenCAD</a:t>
            </a:r>
            <a:r>
              <a:rPr lang="en-US" dirty="0" smtClean="0"/>
              <a:t> Label Map” overlaid on pre-contrast image</a:t>
            </a:r>
          </a:p>
          <a:p>
            <a:r>
              <a:rPr lang="en-US" dirty="0" smtClean="0"/>
              <a:t>3D viewer displays Volume Rendering of “</a:t>
            </a:r>
            <a:r>
              <a:rPr lang="en-US" dirty="0" err="1" smtClean="0"/>
              <a:t>OpenCAD</a:t>
            </a:r>
            <a:r>
              <a:rPr lang="en-US" dirty="0" smtClean="0"/>
              <a:t> Label Map”</a:t>
            </a:r>
          </a:p>
          <a:p>
            <a:r>
              <a:rPr lang="en-US" dirty="0" smtClean="0"/>
              <a:t>Quantitative viewer graphs %-increase from pre-contrast of </a:t>
            </a:r>
            <a:r>
              <a:rPr lang="en-US" dirty="0" err="1" smtClean="0"/>
              <a:t>voxel</a:t>
            </a:r>
            <a:r>
              <a:rPr lang="en-US" dirty="0" smtClean="0"/>
              <a:t> under mouse cursor throughout all input Volumes.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Display Tumor Label Map</a:t>
            </a:r>
          </a:p>
        </p:txBody>
      </p:sp>
      <p:pic>
        <p:nvPicPr>
          <p:cNvPr id="53250" name="Content Placeholder 3" descr="tumormap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26673"/>
            <a:ext cx="7696199" cy="4810125"/>
          </a:xfrm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3352800" y="4038600"/>
            <a:ext cx="914400" cy="2057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3254" name="TextBox 11"/>
          <p:cNvSpPr txBox="1">
            <a:spLocks noChangeArrowheads="1"/>
          </p:cNvSpPr>
          <p:nvPr/>
        </p:nvSpPr>
        <p:spPr bwMode="auto">
          <a:xfrm>
            <a:off x="4191000" y="59436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OpenCAD</a:t>
            </a:r>
            <a:r>
              <a:rPr lang="en-US" dirty="0" smtClean="0"/>
              <a:t> Label Map” overlaid on images</a:t>
            </a:r>
            <a:endParaRPr lang="en-US" dirty="0"/>
          </a:p>
        </p:txBody>
      </p:sp>
      <p:sp>
        <p:nvSpPr>
          <p:cNvPr id="53255" name="TextBox 12"/>
          <p:cNvSpPr txBox="1">
            <a:spLocks noChangeArrowheads="1"/>
          </p:cNvSpPr>
          <p:nvPr/>
        </p:nvSpPr>
        <p:spPr bwMode="auto">
          <a:xfrm>
            <a:off x="3124200" y="925513"/>
            <a:ext cx="4446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umor in Volume Rendering of Label Map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3505200" y="1219200"/>
            <a:ext cx="609600" cy="1371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486400" y="5181600"/>
            <a:ext cx="2667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Voxel</a:t>
            </a:r>
            <a:r>
              <a:rPr lang="en-US" dirty="0" smtClean="0"/>
              <a:t> at mouse location </a:t>
            </a:r>
          </a:p>
          <a:p>
            <a:r>
              <a:rPr lang="en-US" dirty="0" smtClean="0"/>
              <a:t>(Pre: 0.0, Vol1: 1.0, …)</a:t>
            </a:r>
            <a:endParaRPr lang="en-US" dirty="0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6477000" y="2362200"/>
            <a:ext cx="228600" cy="2819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Find Tumor in Label Map</a:t>
            </a:r>
          </a:p>
        </p:txBody>
      </p:sp>
      <p:pic>
        <p:nvPicPr>
          <p:cNvPr id="54274" name="Content Placeholder 3" descr="tumoroutputmap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696200" cy="4810125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3810000" y="3810000"/>
            <a:ext cx="9144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3048000" y="3505200"/>
            <a:ext cx="2286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4648200" y="3886200"/>
            <a:ext cx="278383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Scroll through Axial View </a:t>
            </a:r>
            <a:endParaRPr lang="en-US" dirty="0"/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3276600" y="2667000"/>
            <a:ext cx="152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81200" y="3200400"/>
            <a:ext cx="15783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Visible Tumor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10" descr="refinement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7116"/>
            <a:ext cx="7696199" cy="4810125"/>
          </a:xfrm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Refine the Label Map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1524000" y="2438400"/>
            <a:ext cx="12192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429000" y="3200400"/>
            <a:ext cx="469455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Change the </a:t>
            </a:r>
            <a:r>
              <a:rPr lang="en-US" dirty="0" smtClean="0"/>
              <a:t>Minimum Threshold </a:t>
            </a:r>
            <a:r>
              <a:rPr lang="en-US" dirty="0"/>
              <a:t>to </a:t>
            </a:r>
            <a:r>
              <a:rPr lang="en-US" dirty="0" smtClean="0"/>
              <a:t>100.00</a:t>
            </a:r>
            <a:r>
              <a:rPr lang="en-US" dirty="0"/>
              <a:t>%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 flipV="1">
            <a:off x="1905000" y="3962400"/>
            <a:ext cx="1828800" cy="6746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3733800" y="4419600"/>
            <a:ext cx="291618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Apply </a:t>
            </a:r>
            <a:r>
              <a:rPr lang="en-US" dirty="0" err="1" smtClean="0"/>
              <a:t>OpenCAD</a:t>
            </a:r>
            <a:r>
              <a:rPr lang="en-US" altLang="en-US" dirty="0" smtClean="0"/>
              <a:t>”</a:t>
            </a:r>
            <a:endParaRPr lang="en-US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514600" y="2133600"/>
            <a:ext cx="47756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Enable </a:t>
            </a:r>
            <a:r>
              <a:rPr lang="en-US" altLang="en-US" dirty="0"/>
              <a:t>“</a:t>
            </a:r>
            <a:r>
              <a:rPr lang="en-US" dirty="0"/>
              <a:t>Calculate </a:t>
            </a:r>
            <a:r>
              <a:rPr lang="en-US" dirty="0" err="1" smtClean="0"/>
              <a:t>OpenCAD</a:t>
            </a:r>
            <a:r>
              <a:rPr lang="en-US" dirty="0" smtClean="0"/>
              <a:t> </a:t>
            </a:r>
            <a:r>
              <a:rPr lang="en-US" dirty="0"/>
              <a:t>Label </a:t>
            </a:r>
            <a:r>
              <a:rPr lang="en-US" dirty="0" smtClean="0"/>
              <a:t>statistics</a:t>
            </a:r>
            <a:r>
              <a:rPr lang="en-US" altLang="en-US" dirty="0" smtClean="0"/>
              <a:t>”</a:t>
            </a:r>
            <a:endParaRPr lang="en-US" dirty="0"/>
          </a:p>
        </p:txBody>
      </p:sp>
      <p:cxnSp>
        <p:nvCxnSpPr>
          <p:cNvPr id="18" name="Straight Arrow Connector 17"/>
          <p:cNvCxnSpPr>
            <a:cxnSpLocks noChangeShapeType="1"/>
            <a:stCxn id="55300" idx="1"/>
          </p:cNvCxnSpPr>
          <p:nvPr/>
        </p:nvCxnSpPr>
        <p:spPr bwMode="auto">
          <a:xfrm flipH="1">
            <a:off x="2514600" y="3385066"/>
            <a:ext cx="914400" cy="19633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Label Statistics</a:t>
            </a:r>
          </a:p>
        </p:txBody>
      </p:sp>
      <p:pic>
        <p:nvPicPr>
          <p:cNvPr id="57346" name="Content Placeholder 3" descr="labelstat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219200"/>
            <a:ext cx="7696200" cy="4810125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1905000" y="4800600"/>
            <a:ext cx="1752600" cy="1066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3581400" y="5715000"/>
            <a:ext cx="44550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Label </a:t>
            </a:r>
            <a:r>
              <a:rPr lang="en-US" dirty="0" smtClean="0"/>
              <a:t>Map statistics displayed </a:t>
            </a:r>
            <a:r>
              <a:rPr lang="en-US" dirty="0"/>
              <a:t>in the GUI 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3048000" y="4191000"/>
            <a:ext cx="16002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3505200" y="2667000"/>
            <a:ext cx="1143000" cy="1447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0" y="3962400"/>
            <a:ext cx="416492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New “</a:t>
            </a:r>
            <a:r>
              <a:rPr lang="en-US" dirty="0" err="1" smtClean="0"/>
              <a:t>OpenCAD</a:t>
            </a:r>
            <a:r>
              <a:rPr lang="en-US" dirty="0" smtClean="0"/>
              <a:t> Label Map” generated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Label Statistics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Care should be taken while interpreting the label statistics since voxels within the heart which also show contrast enhancement over time are detected by the algorithm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Segmentation Algorithm</a:t>
            </a:r>
          </a:p>
        </p:txBody>
      </p:sp>
      <p:pic>
        <p:nvPicPr>
          <p:cNvPr id="32770" name="Content Placeholder 9" descr="Curves-typ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678" r="7426"/>
          <a:stretch>
            <a:fillRect/>
          </a:stretch>
        </p:blipFill>
        <p:spPr>
          <a:xfrm>
            <a:off x="4838700" y="990600"/>
            <a:ext cx="4000500" cy="3040063"/>
          </a:xfrm>
        </p:spPr>
      </p:pic>
      <p:sp>
        <p:nvSpPr>
          <p:cNvPr id="32771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524375"/>
          </a:xfrm>
        </p:spPr>
        <p:txBody>
          <a:bodyPr/>
          <a:lstStyle/>
          <a:p>
            <a:r>
              <a:rPr lang="en-US" sz="2400" dirty="0" err="1" smtClean="0">
                <a:ea typeface="ＭＳ Ｐゴシック" pitchFamily="34" charset="-128"/>
              </a:rPr>
              <a:t>Voxels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dirty="0" err="1" smtClean="0">
                <a:ea typeface="ＭＳ Ｐゴシック" pitchFamily="34" charset="-128"/>
              </a:rPr>
              <a:t>V</a:t>
            </a:r>
            <a:r>
              <a:rPr lang="en-US" sz="2400" baseline="-25000" dirty="0" err="1" smtClean="0">
                <a:ea typeface="ＭＳ Ｐゴシック" pitchFamily="34" charset="-128"/>
              </a:rPr>
              <a:t>e</a:t>
            </a:r>
            <a:r>
              <a:rPr lang="en-US" sz="2400" dirty="0" smtClean="0">
                <a:ea typeface="ＭＳ Ｐゴシック" pitchFamily="34" charset="-128"/>
              </a:rPr>
              <a:t>) with initial enhancement &gt; 75% are highlighted</a:t>
            </a:r>
          </a:p>
          <a:p>
            <a:r>
              <a:rPr lang="en-US" sz="2400" dirty="0" smtClean="0">
                <a:ea typeface="ＭＳ Ｐゴシック" pitchFamily="34" charset="-128"/>
              </a:rPr>
              <a:t>Slope of delayed curve    </a:t>
            </a:r>
            <a:r>
              <a:rPr lang="en-US" sz="2400" dirty="0" err="1" smtClean="0">
                <a:ea typeface="ＭＳ Ｐゴシック" pitchFamily="34" charset="-128"/>
              </a:rPr>
              <a:t>S</a:t>
            </a:r>
            <a:r>
              <a:rPr lang="en-US" sz="2400" baseline="-25000" dirty="0" err="1" smtClean="0">
                <a:ea typeface="ＭＳ Ｐゴシック" pitchFamily="34" charset="-128"/>
              </a:rPr>
              <a:t>d</a:t>
            </a:r>
            <a:r>
              <a:rPr lang="en-US" sz="2400" dirty="0" smtClean="0">
                <a:ea typeface="ＭＳ Ｐゴシック" pitchFamily="34" charset="-128"/>
              </a:rPr>
              <a:t> = (I</a:t>
            </a:r>
            <a:r>
              <a:rPr lang="en-US" sz="2400" baseline="-25000" dirty="0" smtClean="0">
                <a:ea typeface="ＭＳ Ｐゴシック" pitchFamily="34" charset="-128"/>
              </a:rPr>
              <a:t>4</a:t>
            </a:r>
            <a:r>
              <a:rPr lang="en-US" sz="2400" dirty="0" smtClean="0">
                <a:ea typeface="ＭＳ Ｐゴシック" pitchFamily="34" charset="-128"/>
              </a:rPr>
              <a:t>-I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)/I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</a:t>
            </a:r>
            <a:r>
              <a:rPr lang="en-US" sz="2400" dirty="0" err="1" smtClean="0">
                <a:ea typeface="ＭＳ Ｐゴシック" pitchFamily="34" charset="-128"/>
              </a:rPr>
              <a:t>V</a:t>
            </a:r>
            <a:r>
              <a:rPr lang="en-US" sz="2400" baseline="-25000" dirty="0" err="1" smtClean="0">
                <a:ea typeface="ＭＳ Ｐゴシック" pitchFamily="34" charset="-128"/>
              </a:rPr>
              <a:t>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voxels</a:t>
            </a:r>
            <a:r>
              <a:rPr lang="en-US" sz="2400" dirty="0" smtClean="0">
                <a:ea typeface="ＭＳ Ｐゴシック" pitchFamily="34" charset="-128"/>
              </a:rPr>
              <a:t>, overlay label map with following colors: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</a:rPr>
              <a:t>Red</a:t>
            </a:r>
            <a:r>
              <a:rPr lang="en-US" sz="2000" dirty="0" smtClean="0">
                <a:ea typeface="Times New Roman" pitchFamily="18" charset="0"/>
              </a:rPr>
              <a:t> for washout curve</a:t>
            </a:r>
          </a:p>
          <a:p>
            <a:pPr marL="914400" lvl="2" indent="0">
              <a:buFont typeface="Times New Roman" pitchFamily="18" charset="0"/>
              <a:buNone/>
            </a:pPr>
            <a:r>
              <a:rPr lang="en-US" dirty="0" smtClean="0">
                <a:ea typeface="Times New Roman" pitchFamily="18" charset="0"/>
              </a:rPr>
              <a:t>(</a:t>
            </a:r>
            <a:r>
              <a:rPr lang="en-US" dirty="0" err="1" smtClean="0">
                <a:ea typeface="Times New Roman" pitchFamily="18" charset="0"/>
              </a:rPr>
              <a:t>S</a:t>
            </a:r>
            <a:r>
              <a:rPr lang="en-US" baseline="-25000" dirty="0" err="1" smtClean="0">
                <a:ea typeface="Times New Roman" pitchFamily="18" charset="0"/>
              </a:rPr>
              <a:t>d</a:t>
            </a:r>
            <a:r>
              <a:rPr lang="en-US" dirty="0" smtClean="0">
                <a:ea typeface="Times New Roman" pitchFamily="18" charset="0"/>
              </a:rPr>
              <a:t> &lt; -0.2 | Type III)</a:t>
            </a:r>
          </a:p>
          <a:p>
            <a:pPr lvl="1"/>
            <a:r>
              <a:rPr lang="en-US" sz="2000" dirty="0" smtClean="0">
                <a:solidFill>
                  <a:srgbClr val="CCCC00"/>
                </a:solidFill>
                <a:ea typeface="Times New Roman" pitchFamily="18" charset="0"/>
              </a:rPr>
              <a:t>Yellow</a:t>
            </a:r>
            <a:r>
              <a:rPr lang="en-US" sz="2000" dirty="0" smtClean="0">
                <a:ea typeface="Times New Roman" pitchFamily="18" charset="0"/>
              </a:rPr>
              <a:t> for plateau curve</a:t>
            </a:r>
          </a:p>
          <a:p>
            <a:pPr marL="914400" lvl="2" indent="0">
              <a:buFont typeface="Times New Roman" pitchFamily="18" charset="0"/>
              <a:buNone/>
            </a:pPr>
            <a:r>
              <a:rPr lang="en-US" dirty="0" smtClean="0">
                <a:ea typeface="Times New Roman" pitchFamily="18" charset="0"/>
              </a:rPr>
              <a:t>(-0.2 &lt; </a:t>
            </a:r>
            <a:r>
              <a:rPr lang="en-US" dirty="0" err="1" smtClean="0">
                <a:ea typeface="Times New Roman" pitchFamily="18" charset="0"/>
              </a:rPr>
              <a:t>S</a:t>
            </a:r>
            <a:r>
              <a:rPr lang="en-US" baseline="-25000" dirty="0" err="1" smtClean="0">
                <a:ea typeface="Times New Roman" pitchFamily="18" charset="0"/>
              </a:rPr>
              <a:t>d</a:t>
            </a:r>
            <a:r>
              <a:rPr lang="en-US" dirty="0" smtClean="0">
                <a:ea typeface="Times New Roman" pitchFamily="18" charset="0"/>
              </a:rPr>
              <a:t> &lt; 0.2 | Type II)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ea typeface="Times New Roman" pitchFamily="18" charset="0"/>
              </a:rPr>
              <a:t>Blue</a:t>
            </a:r>
            <a:r>
              <a:rPr lang="en-US" sz="2000" dirty="0" smtClean="0">
                <a:ea typeface="Times New Roman" pitchFamily="18" charset="0"/>
              </a:rPr>
              <a:t> for persistent curve</a:t>
            </a:r>
          </a:p>
          <a:p>
            <a:pPr marL="914400" lvl="2" indent="0">
              <a:buFont typeface="Times New Roman" pitchFamily="18" charset="0"/>
              <a:buNone/>
            </a:pPr>
            <a:r>
              <a:rPr lang="en-US" dirty="0" smtClean="0">
                <a:ea typeface="Times New Roman" pitchFamily="18" charset="0"/>
              </a:rPr>
              <a:t>(</a:t>
            </a:r>
            <a:r>
              <a:rPr lang="en-US" dirty="0" err="1" smtClean="0">
                <a:ea typeface="Times New Roman" pitchFamily="18" charset="0"/>
              </a:rPr>
              <a:t>S</a:t>
            </a:r>
            <a:r>
              <a:rPr lang="en-US" baseline="-25000" dirty="0" err="1" smtClean="0">
                <a:ea typeface="Times New Roman" pitchFamily="18" charset="0"/>
              </a:rPr>
              <a:t>d</a:t>
            </a:r>
            <a:r>
              <a:rPr lang="en-US" dirty="0" smtClean="0">
                <a:ea typeface="Times New Roman" pitchFamily="18" charset="0"/>
              </a:rPr>
              <a:t> &gt; 0.2 | Type I)</a:t>
            </a:r>
          </a:p>
        </p:txBody>
      </p:sp>
      <p:pic>
        <p:nvPicPr>
          <p:cNvPr id="32772" name="Picture 10" descr="TumorMapmag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25160" y="4114800"/>
            <a:ext cx="178948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C:\Users\vn061\Downloads\Slicer Tutorial\Slicer Tutorial\New_Tutorial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15091"/>
            <a:ext cx="6629400" cy="4426687"/>
          </a:xfrm>
          <a:prstGeom prst="rect">
            <a:avLst/>
          </a:prstGeom>
          <a:noFill/>
        </p:spPr>
      </p:pic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case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1905000" y="9906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Pre-contrast </a:t>
            </a:r>
          </a:p>
        </p:txBody>
      </p:sp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3810000" y="990600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First post-contrast</a:t>
            </a:r>
          </a:p>
        </p:txBody>
      </p:sp>
      <p:sp>
        <p:nvSpPr>
          <p:cNvPr id="33802" name="TextBox 14"/>
          <p:cNvSpPr txBox="1">
            <a:spLocks noChangeArrowheads="1"/>
          </p:cNvSpPr>
          <p:nvPr/>
        </p:nvSpPr>
        <p:spPr bwMode="auto">
          <a:xfrm>
            <a:off x="5791200" y="9906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Second </a:t>
            </a:r>
            <a:r>
              <a:rPr lang="en-US" dirty="0"/>
              <a:t>post-contrast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447800" y="57150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Third post-contrast</a:t>
            </a:r>
          </a:p>
        </p:txBody>
      </p:sp>
      <p:sp>
        <p:nvSpPr>
          <p:cNvPr id="33804" name="TextBox 16"/>
          <p:cNvSpPr txBox="1">
            <a:spLocks noChangeArrowheads="1"/>
          </p:cNvSpPr>
          <p:nvPr/>
        </p:nvSpPr>
        <p:spPr bwMode="auto">
          <a:xfrm>
            <a:off x="3657600" y="5715000"/>
            <a:ext cx="224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Fourth post-contrast</a:t>
            </a:r>
          </a:p>
        </p:txBody>
      </p:sp>
      <p:sp>
        <p:nvSpPr>
          <p:cNvPr id="33805" name="TextBox 17"/>
          <p:cNvSpPr txBox="1">
            <a:spLocks noChangeArrowheads="1"/>
          </p:cNvSpPr>
          <p:nvPr/>
        </p:nvSpPr>
        <p:spPr bwMode="auto">
          <a:xfrm>
            <a:off x="5943600" y="5715000"/>
            <a:ext cx="2292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Tumor map overlaid </a:t>
            </a:r>
          </a:p>
          <a:p>
            <a:r>
              <a:rPr lang="en-US" dirty="0"/>
              <a:t>  </a:t>
            </a:r>
            <a:r>
              <a:rPr lang="en-US" dirty="0" smtClean="0"/>
              <a:t>on Pre-contrast</a:t>
            </a:r>
            <a:endParaRPr lang="en-US" dirty="0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371600" y="2438400"/>
            <a:ext cx="457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5791200" y="4648200"/>
            <a:ext cx="457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Slicer module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tutorial will guide you through the process of loading DCE-MRI and segmenting the regions of angiogenesis (corresponding to tumor) using the </a:t>
            </a:r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OpenCAD</a:t>
            </a:r>
            <a:r>
              <a:rPr lang="en-US" altLang="ja-JP" dirty="0" smtClean="0">
                <a:ea typeface="ＭＳ Ｐゴシック" pitchFamily="34" charset="-128"/>
              </a:rPr>
              <a:t>” module in 3D Slicer.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Prerequisites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498157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-64-bit platform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-D</a:t>
            </a:r>
            <a:r>
              <a:rPr lang="en-US" dirty="0" smtClean="0">
                <a:ea typeface="ＭＳ Ｐゴシック" pitchFamily="34" charset="-128"/>
              </a:rPr>
              <a:t>ownload “Breast </a:t>
            </a:r>
            <a:r>
              <a:rPr lang="en-US" dirty="0" smtClean="0">
                <a:ea typeface="ＭＳ Ｐゴシック" pitchFamily="34" charset="-128"/>
              </a:rPr>
              <a:t>DCE-MRI </a:t>
            </a:r>
            <a:r>
              <a:rPr lang="en-US" dirty="0" smtClean="0">
                <a:ea typeface="ＭＳ Ｐゴシック" pitchFamily="34" charset="-128"/>
              </a:rPr>
              <a:t>Dataset 1” under Data Sets from the Wiki: </a:t>
            </a:r>
            <a:r>
              <a:rPr lang="en-US" dirty="0" smtClean="0">
                <a:ea typeface="ＭＳ Ｐゴシック" pitchFamily="34" charset="-128"/>
                <a:hlinkClick r:id="rId2"/>
              </a:rPr>
              <a:t>http://</a:t>
            </a:r>
            <a:r>
              <a:rPr lang="en-US" dirty="0" smtClean="0">
                <a:ea typeface="ＭＳ Ｐゴシック" pitchFamily="34" charset="-128"/>
                <a:hlinkClick r:id="rId2"/>
              </a:rPr>
              <a:t>www.slicer.org/slicerWiki/index.php/Documentation/4.3/Extensions/OpenCAD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buFont typeface="Times New Roman" pitchFamily="18" charset="0"/>
              <a:buNone/>
            </a:pPr>
            <a:r>
              <a:rPr lang="en-US" b="1" dirty="0" smtClean="0">
                <a:ea typeface="ＭＳ Ｐゴシック" pitchFamily="34" charset="-128"/>
              </a:rPr>
              <a:t>Optional</a:t>
            </a:r>
            <a:endParaRPr lang="en-US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-</a:t>
            </a:r>
            <a:r>
              <a:rPr lang="en-US" dirty="0" err="1" smtClean="0">
                <a:ea typeface="ＭＳ Ｐゴシック" pitchFamily="34" charset="-128"/>
              </a:rPr>
              <a:t>BRAINSfit</a:t>
            </a:r>
            <a:r>
              <a:rPr lang="en-US" dirty="0" smtClean="0">
                <a:ea typeface="ＭＳ Ｐゴシック" pitchFamily="34" charset="-128"/>
              </a:rPr>
              <a:t> registration of DCE-MRI images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-Image noise filters (Median Image </a:t>
            </a:r>
            <a:r>
              <a:rPr lang="en-US" dirty="0" smtClean="0">
                <a:ea typeface="ＭＳ Ｐゴシック" pitchFamily="34" charset="-128"/>
              </a:rPr>
              <a:t>Filter and </a:t>
            </a:r>
            <a:r>
              <a:rPr lang="en-US" dirty="0" smtClean="0">
                <a:ea typeface="ＭＳ Ｐゴシック" pitchFamily="34" charset="-128"/>
              </a:rPr>
              <a:t>Curvature Anisotropic Diffusion modules in 3DSlicer)</a:t>
            </a:r>
          </a:p>
          <a:p>
            <a:pPr marL="0" indent="0">
              <a:buFont typeface="Times New Roman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1: Download the </a:t>
            </a:r>
            <a:r>
              <a:rPr lang="en-US" dirty="0" err="1" smtClean="0">
                <a:ea typeface="ＭＳ Ｐゴシック" pitchFamily="34" charset="-128"/>
              </a:rPr>
              <a:t>OpenCAD</a:t>
            </a:r>
            <a:r>
              <a:rPr lang="en-US" dirty="0" smtClean="0">
                <a:ea typeface="ＭＳ Ｐゴシック" pitchFamily="34" charset="-128"/>
              </a:rPr>
              <a:t> Extension from the Slicer Extension Manager in the “Segmentation” category.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2: Loading the example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Start Slicer</a:t>
            </a:r>
          </a:p>
        </p:txBody>
      </p:sp>
      <p:pic>
        <p:nvPicPr>
          <p:cNvPr id="38914" name="Content Placeholder 5" descr="slicer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68256" cy="476339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NCIGT">
  <a:themeElements>
    <a:clrScheme name="2006_EAB_Collabor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6_EAB_Collaboration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006_EAB_Collabor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_EAB_Collabor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659</Words>
  <Application>Microsoft Office PowerPoint</Application>
  <PresentationFormat>On-screen Show (4:3)</PresentationFormat>
  <Paragraphs>107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Theme NCIGT</vt:lpstr>
      <vt:lpstr>Custom Design</vt:lpstr>
      <vt:lpstr>Tumor Segmentation from DCE-MRI with OpenCAD</vt:lpstr>
      <vt:lpstr>Objective of this Module</vt:lpstr>
      <vt:lpstr>Segmentation Algorithm</vt:lpstr>
      <vt:lpstr>Example case</vt:lpstr>
      <vt:lpstr>Slicer module</vt:lpstr>
      <vt:lpstr>Prerequisites</vt:lpstr>
      <vt:lpstr>Slide 7</vt:lpstr>
      <vt:lpstr>Slide 8</vt:lpstr>
      <vt:lpstr>Start Slicer</vt:lpstr>
      <vt:lpstr>Load DCE-MRI data</vt:lpstr>
      <vt:lpstr>Choose Directory</vt:lpstr>
      <vt:lpstr>Volumes Loaded in Slicer</vt:lpstr>
      <vt:lpstr>Slide 13</vt:lpstr>
      <vt:lpstr>Editor Module</vt:lpstr>
      <vt:lpstr>Mask Using Threshold  </vt:lpstr>
      <vt:lpstr>Mask Using Threshold</vt:lpstr>
      <vt:lpstr>Slide 17</vt:lpstr>
      <vt:lpstr>Switch to OpenCAD module</vt:lpstr>
      <vt:lpstr>Selecting Input Volumes</vt:lpstr>
      <vt:lpstr>Set Output Parameters</vt:lpstr>
      <vt:lpstr>Slide 21</vt:lpstr>
      <vt:lpstr>Post-Segmentation</vt:lpstr>
      <vt:lpstr>Display Tumor Label Map</vt:lpstr>
      <vt:lpstr>Find Tumor in Label Map</vt:lpstr>
      <vt:lpstr>Refine the Label Map</vt:lpstr>
      <vt:lpstr>Label Statistics</vt:lpstr>
      <vt:lpstr>Label Statistics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Partners Information Systems</cp:lastModifiedBy>
  <cp:revision>164</cp:revision>
  <dcterms:created xsi:type="dcterms:W3CDTF">2011-03-30T18:27:47Z</dcterms:created>
  <dcterms:modified xsi:type="dcterms:W3CDTF">2014-04-25T16:11:58Z</dcterms:modified>
</cp:coreProperties>
</file>