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3EAA886-2281-457F-829E-9B10A6851E3D}" type="slidenum">
              <a:rPr lang="en-GB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B9CBB1C1-A71D-4B6E-B3D1-05CFEF49FAAE}" type="slidenum">
              <a:rPr lang="en-GB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0" name="Picture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2" name="Picture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83" name="Picture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1640" y="6237360"/>
            <a:ext cx="1602720" cy="549360"/>
          </a:xfrm>
          <a:prstGeom prst="rect">
            <a:avLst/>
          </a:prstGeom>
          <a:ln>
            <a:noFill/>
          </a:ln>
        </p:spPr>
      </p:pic>
      <p:sp>
        <p:nvSpPr>
          <p:cNvPr id="9" name="CustomShape 1"/>
          <p:cNvSpPr/>
          <p:nvPr/>
        </p:nvSpPr>
        <p:spPr>
          <a:xfrm>
            <a:off x="2501640" y="6342480"/>
            <a:ext cx="3663720" cy="379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900" b="1">
                <a:solidFill>
                  <a:srgbClr val="984807"/>
                </a:solidFill>
                <a:latin typeface="Verdana"/>
                <a:ea typeface="ＭＳ Ｐゴシック"/>
              </a:rPr>
              <a:t>SIG</a:t>
            </a:r>
            <a:endParaRPr/>
          </a:p>
        </p:txBody>
      </p:sp>
      <p:pic>
        <p:nvPicPr>
          <p:cNvPr id="2" name="Picture 4"/>
          <p:cNvPicPr/>
          <p:nvPr/>
        </p:nvPicPr>
        <p:blipFill>
          <a:blip r:embed="rId15" cstate="print"/>
          <a:srcRect l="19420" t="40814" r="17346" b="30464"/>
          <a:stretch>
            <a:fillRect/>
          </a:stretch>
        </p:blipFill>
        <p:spPr>
          <a:xfrm>
            <a:off x="6944040" y="6237360"/>
            <a:ext cx="1895040" cy="5374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Calibri"/>
              </a:rPr>
              <a:t>22/12/14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E27DF4A-B826-4EB3-9F32-CFBCA051B076}" type="slidenum">
              <a:rPr lang="en-GB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1640" y="6237360"/>
            <a:ext cx="1602720" cy="54936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2501640" y="6342480"/>
            <a:ext cx="3663720" cy="379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900" b="1">
                <a:solidFill>
                  <a:srgbClr val="984807"/>
                </a:solidFill>
                <a:latin typeface="Verdana"/>
                <a:ea typeface="ＭＳ Ｐゴシック"/>
              </a:rPr>
              <a:t>SIG</a:t>
            </a:r>
            <a:endParaRPr/>
          </a:p>
        </p:txBody>
      </p:sp>
      <p:pic>
        <p:nvPicPr>
          <p:cNvPr id="44" name="Picture 4"/>
          <p:cNvPicPr/>
          <p:nvPr/>
        </p:nvPicPr>
        <p:blipFill>
          <a:blip r:embed="rId15" cstate="print"/>
          <a:srcRect l="19420" t="40814" r="17346" b="30464"/>
          <a:stretch>
            <a:fillRect/>
          </a:stretch>
        </p:blipFill>
        <p:spPr>
          <a:xfrm>
            <a:off x="6944040" y="6237360"/>
            <a:ext cx="1895040" cy="537480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Calibri"/>
              </a:rPr>
              <a:t>22/12/14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6A1D403-9291-4665-A1F7-2E6B872288BC}" type="slidenum">
              <a:rPr lang="en-GB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tnl495\Desktop\wasp_demo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mnl/Slicer-Wasp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39640" y="620640"/>
            <a:ext cx="8208720" cy="1583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Segmentation training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579240" y="1917000"/>
            <a:ext cx="8136720" cy="13676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200" dirty="0">
                <a:solidFill>
                  <a:srgbClr val="8B8B8B"/>
                </a:solidFill>
                <a:latin typeface="Calibri"/>
              </a:rPr>
              <a:t>Watershed Annotation and Segmentation </a:t>
            </a:r>
            <a:r>
              <a:rPr lang="en-GB" sz="3200" dirty="0" err="1">
                <a:solidFill>
                  <a:srgbClr val="8B8B8B"/>
                </a:solidFill>
                <a:latin typeface="Calibri"/>
              </a:rPr>
              <a:t>Plugin</a:t>
            </a:r>
            <a:r>
              <a:rPr lang="en-GB" sz="3200" dirty="0">
                <a:solidFill>
                  <a:srgbClr val="8B8B8B"/>
                </a:solidFill>
                <a:latin typeface="Calibri"/>
              </a:rPr>
              <a:t> (WASP) </a:t>
            </a:r>
            <a:r>
              <a:rPr lang="en-GB" sz="3200" dirty="0" smtClean="0">
                <a:solidFill>
                  <a:srgbClr val="8B8B8B"/>
                </a:solidFill>
                <a:latin typeface="Calibri"/>
              </a:rPr>
              <a:t>tutorial</a:t>
            </a:r>
          </a:p>
          <a:p>
            <a:pPr algn="ctr">
              <a:lnSpc>
                <a:spcPct val="100000"/>
              </a:lnSpc>
            </a:pPr>
            <a:r>
              <a:rPr lang="en-GB" sz="3200" dirty="0" smtClean="0">
                <a:solidFill>
                  <a:srgbClr val="8B8B8B"/>
                </a:solidFill>
                <a:latin typeface="Calibri"/>
              </a:rPr>
              <a:t>- Thomas Lawson</a:t>
            </a:r>
            <a:endParaRPr dirty="0"/>
          </a:p>
        </p:txBody>
      </p:sp>
      <p:pic>
        <p:nvPicPr>
          <p:cNvPr id="9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640" y="3515720"/>
            <a:ext cx="3632040" cy="279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6764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Annotation (adding fiducials)</a:t>
            </a:r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457200" y="1600200"/>
            <a:ext cx="620280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Use fiducials to identify components to be extracted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Keep track of the fiducials in the markup module</a:t>
            </a:r>
            <a:endParaRPr/>
          </a:p>
        </p:txBody>
      </p:sp>
      <p:pic>
        <p:nvPicPr>
          <p:cNvPr id="14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000" y="970200"/>
            <a:ext cx="2180880" cy="1418760"/>
          </a:xfrm>
          <a:prstGeom prst="rect">
            <a:avLst/>
          </a:prstGeom>
          <a:ln>
            <a:noFill/>
          </a:ln>
        </p:spPr>
      </p:pic>
      <p:pic>
        <p:nvPicPr>
          <p:cNvPr id="147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6480" y="2736000"/>
            <a:ext cx="2441520" cy="342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Annotation (Creating label map)</a:t>
            </a:r>
            <a:endParaRPr/>
          </a:p>
        </p:txBody>
      </p:sp>
      <p:pic>
        <p:nvPicPr>
          <p:cNvPr id="14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640" y="1556640"/>
            <a:ext cx="5695560" cy="4525560"/>
          </a:xfrm>
          <a:prstGeom prst="rect">
            <a:avLst/>
          </a:prstGeom>
          <a:ln>
            <a:noFill/>
          </a:ln>
        </p:spPr>
      </p:pic>
      <p:sp>
        <p:nvSpPr>
          <p:cNvPr id="150" name="CustomShape 2"/>
          <p:cNvSpPr/>
          <p:nvPr/>
        </p:nvSpPr>
        <p:spPr>
          <a:xfrm flipH="1">
            <a:off x="6155280" y="4005000"/>
            <a:ext cx="1295640" cy="64764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  <p:sp>
        <p:nvSpPr>
          <p:cNvPr id="151" name="CustomShape 3"/>
          <p:cNvSpPr/>
          <p:nvPr/>
        </p:nvSpPr>
        <p:spPr>
          <a:xfrm flipH="1">
            <a:off x="6155280" y="5013000"/>
            <a:ext cx="1295640" cy="36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  <p:sp>
        <p:nvSpPr>
          <p:cNvPr id="152" name="CustomShape 4"/>
          <p:cNvSpPr/>
          <p:nvPr/>
        </p:nvSpPr>
        <p:spPr>
          <a:xfrm>
            <a:off x="7575840" y="3820320"/>
            <a:ext cx="1460160" cy="91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Choose a set of fiducials</a:t>
            </a:r>
            <a:endParaRPr/>
          </a:p>
        </p:txBody>
      </p:sp>
      <p:sp>
        <p:nvSpPr>
          <p:cNvPr id="153" name="CustomShape 5"/>
          <p:cNvSpPr/>
          <p:nvPr/>
        </p:nvSpPr>
        <p:spPr>
          <a:xfrm>
            <a:off x="7567920" y="4690080"/>
            <a:ext cx="1460160" cy="118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Choose a name of the label map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sp_dem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260648"/>
            <a:ext cx="7723684" cy="5792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Cleaning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Segmentation may require cleaning up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Can be done in Slicer, ITK-SNAP or ImageJ.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ITK-SNAP is my preferred method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Load in original image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Load in the label map as a segmentation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Use label map as seeds for a segmentation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Use volumteric paint brush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(Show example if using ITK-SNAP for Liver and ganglions)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See the SIG ITK-SNAP tutorial for more details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Acknowledgements</a:t>
            </a:r>
            <a:endParaRPr lang="en-GB" b="1" dirty="0"/>
          </a:p>
        </p:txBody>
      </p:sp>
      <p:sp>
        <p:nvSpPr>
          <p:cNvPr id="4" name="Subtitle 3"/>
          <p:cNvSpPr txBox="1">
            <a:spLocks noGrp="1"/>
          </p:cNvSpPr>
          <p:nvPr>
            <p:ph type="subTitle"/>
          </p:nvPr>
        </p:nvSpPr>
        <p:spPr>
          <a:xfrm>
            <a:off x="467544" y="1196752"/>
            <a:ext cx="8229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SIG Team:</a:t>
            </a:r>
          </a:p>
          <a:p>
            <a:r>
              <a:rPr lang="en-GB" dirty="0" err="1" smtClean="0"/>
              <a:t>Henrik</a:t>
            </a:r>
            <a:r>
              <a:rPr lang="en-GB" dirty="0" smtClean="0"/>
              <a:t> </a:t>
            </a:r>
            <a:r>
              <a:rPr lang="en-GB" dirty="0" smtClean="0"/>
              <a:t>Westerberg</a:t>
            </a:r>
          </a:p>
          <a:p>
            <a:r>
              <a:rPr lang="en-GB" dirty="0"/>
              <a:t>Neil </a:t>
            </a:r>
            <a:r>
              <a:rPr lang="en-GB" dirty="0" smtClean="0"/>
              <a:t>Horner</a:t>
            </a:r>
          </a:p>
          <a:p>
            <a:r>
              <a:rPr lang="en-GB" dirty="0" smtClean="0"/>
              <a:t>James </a:t>
            </a:r>
            <a:r>
              <a:rPr lang="en-GB" dirty="0" smtClean="0"/>
              <a:t>Brown</a:t>
            </a:r>
            <a:endParaRPr lang="en-GB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Overview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539640" y="1731960"/>
            <a:ext cx="8229240" cy="3556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GB" sz="3200" dirty="0">
                <a:solidFill>
                  <a:srgbClr val="000000"/>
                </a:solidFill>
                <a:latin typeface="Calibri"/>
              </a:rPr>
              <a:t>Features/Workflow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GB" sz="3200" dirty="0">
                <a:solidFill>
                  <a:srgbClr val="000000"/>
                </a:solidFill>
                <a:latin typeface="Calibri"/>
              </a:rPr>
              <a:t>Installing 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GB" sz="3200" dirty="0">
                <a:solidFill>
                  <a:srgbClr val="000000"/>
                </a:solidFill>
                <a:latin typeface="Calibri"/>
              </a:rPr>
              <a:t>Instructions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GB" sz="3200" dirty="0">
                <a:solidFill>
                  <a:srgbClr val="000000"/>
                </a:solidFill>
                <a:latin typeface="Calibri"/>
              </a:rPr>
              <a:t>Demo (video</a:t>
            </a:r>
            <a:r>
              <a:rPr lang="en-GB" sz="3200" dirty="0" smtClean="0">
                <a:solidFill>
                  <a:srgbClr val="000000"/>
                </a:solidFill>
                <a:latin typeface="Calibri"/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Features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Perform a series of watershed segmentations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Uses SimpleITK “Morphological Watershed” without seeds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user then selects the components out of the different watershed segmentation results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 label map is then created from the selection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682720" y="3506760"/>
            <a:ext cx="3269160" cy="1457280"/>
          </a:xfrm>
          <a:prstGeom prst="rect">
            <a:avLst/>
          </a:prstGeom>
          <a:solidFill>
            <a:srgbClr val="376092"/>
          </a:solidFill>
          <a:ln w="25560">
            <a:solidFill>
              <a:srgbClr val="5E4977"/>
            </a:solidFill>
            <a:round/>
          </a:ln>
        </p:spPr>
      </p:sp>
      <p:sp>
        <p:nvSpPr>
          <p:cNvPr id="97" name="CustomShape 2"/>
          <p:cNvSpPr/>
          <p:nvPr/>
        </p:nvSpPr>
        <p:spPr>
          <a:xfrm>
            <a:off x="1415880" y="1863000"/>
            <a:ext cx="1117440" cy="13118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500">
                <a:solidFill>
                  <a:srgbClr val="FFFFFF"/>
                </a:solidFill>
                <a:latin typeface="Calibri"/>
              </a:rPr>
              <a:t>Create gradient image</a:t>
            </a:r>
            <a:endParaRPr/>
          </a:p>
        </p:txBody>
      </p:sp>
      <p:sp>
        <p:nvSpPr>
          <p:cNvPr id="98" name="CustomShape 3"/>
          <p:cNvSpPr/>
          <p:nvPr/>
        </p:nvSpPr>
        <p:spPr>
          <a:xfrm>
            <a:off x="2711880" y="1863000"/>
            <a:ext cx="3240000" cy="1337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500">
                <a:solidFill>
                  <a:srgbClr val="FFFFFF"/>
                </a:solidFill>
                <a:latin typeface="Calibri"/>
              </a:rPr>
              <a:t>Perform multiple watershed segmentations based on user defined range</a:t>
            </a:r>
            <a:endParaRPr/>
          </a:p>
        </p:txBody>
      </p:sp>
      <p:sp>
        <p:nvSpPr>
          <p:cNvPr id="99" name="CustomShape 4"/>
          <p:cNvSpPr/>
          <p:nvPr/>
        </p:nvSpPr>
        <p:spPr>
          <a:xfrm>
            <a:off x="6032880" y="1863000"/>
            <a:ext cx="1289520" cy="13118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500">
                <a:solidFill>
                  <a:srgbClr val="FFFFFF"/>
                </a:solidFill>
                <a:latin typeface="Calibri"/>
              </a:rPr>
              <a:t>Place fiducials on components to be extracted</a:t>
            </a:r>
            <a:endParaRPr/>
          </a:p>
        </p:txBody>
      </p:sp>
      <p:sp>
        <p:nvSpPr>
          <p:cNvPr id="100" name="CustomShape 5"/>
          <p:cNvSpPr/>
          <p:nvPr/>
        </p:nvSpPr>
        <p:spPr>
          <a:xfrm>
            <a:off x="7415640" y="1877040"/>
            <a:ext cx="1188360" cy="129780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500">
                <a:solidFill>
                  <a:srgbClr val="FFFFFF"/>
                </a:solidFill>
                <a:latin typeface="Calibri"/>
              </a:rPr>
              <a:t>Produce a new label map</a:t>
            </a:r>
            <a:endParaRPr/>
          </a:p>
        </p:txBody>
      </p:sp>
      <p:pic>
        <p:nvPicPr>
          <p:cNvPr id="10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520" y="3569760"/>
            <a:ext cx="902160" cy="1394640"/>
          </a:xfrm>
          <a:prstGeom prst="rect">
            <a:avLst/>
          </a:prstGeom>
          <a:ln>
            <a:noFill/>
          </a:ln>
        </p:spPr>
      </p:pic>
      <p:pic>
        <p:nvPicPr>
          <p:cNvPr id="102" name="Picture 3"/>
          <p:cNvPicPr/>
          <p:nvPr/>
        </p:nvPicPr>
        <p:blipFill>
          <a:blip r:embed="rId3" cstate="print"/>
          <a:srcRect r="10938"/>
          <a:stretch>
            <a:fillRect/>
          </a:stretch>
        </p:blipFill>
        <p:spPr>
          <a:xfrm>
            <a:off x="3839760" y="3534480"/>
            <a:ext cx="930600" cy="1383120"/>
          </a:xfrm>
          <a:prstGeom prst="rect">
            <a:avLst/>
          </a:prstGeom>
          <a:ln>
            <a:noFill/>
          </a:ln>
        </p:spPr>
      </p:pic>
      <p:pic>
        <p:nvPicPr>
          <p:cNvPr id="103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1160" y="3565080"/>
            <a:ext cx="885240" cy="1352520"/>
          </a:xfrm>
          <a:prstGeom prst="rect">
            <a:avLst/>
          </a:prstGeom>
          <a:ln>
            <a:noFill/>
          </a:ln>
        </p:spPr>
      </p:pic>
      <p:pic>
        <p:nvPicPr>
          <p:cNvPr id="104" name="Picture 5"/>
          <p:cNvPicPr/>
          <p:nvPr/>
        </p:nvPicPr>
        <p:blipFill>
          <a:blip r:embed="rId5" cstate="print"/>
          <a:srcRect b="2920"/>
          <a:stretch>
            <a:fillRect/>
          </a:stretch>
        </p:blipFill>
        <p:spPr>
          <a:xfrm>
            <a:off x="2718000" y="3506760"/>
            <a:ext cx="951840" cy="1410840"/>
          </a:xfrm>
          <a:prstGeom prst="rect">
            <a:avLst/>
          </a:prstGeom>
          <a:ln>
            <a:noFill/>
          </a:ln>
        </p:spPr>
      </p:pic>
      <p:pic>
        <p:nvPicPr>
          <p:cNvPr id="105" name="Picture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37360" y="3506760"/>
            <a:ext cx="938520" cy="1457280"/>
          </a:xfrm>
          <a:prstGeom prst="rect">
            <a:avLst/>
          </a:prstGeom>
          <a:ln>
            <a:noFill/>
          </a:ln>
        </p:spPr>
      </p:pic>
      <p:pic>
        <p:nvPicPr>
          <p:cNvPr id="106" name="Picture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58120" y="3486240"/>
            <a:ext cx="1173960" cy="1477800"/>
          </a:xfrm>
          <a:prstGeom prst="rect">
            <a:avLst/>
          </a:prstGeom>
          <a:ln>
            <a:noFill/>
          </a:ln>
        </p:spPr>
      </p:pic>
      <p:pic>
        <p:nvPicPr>
          <p:cNvPr id="107" name="Picture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77320" y="4596840"/>
            <a:ext cx="371880" cy="317520"/>
          </a:xfrm>
          <a:prstGeom prst="rect">
            <a:avLst/>
          </a:prstGeom>
          <a:ln>
            <a:noFill/>
          </a:ln>
        </p:spPr>
      </p:pic>
      <p:sp>
        <p:nvSpPr>
          <p:cNvPr id="108" name="TextShape 6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Work flow</a:t>
            </a:r>
            <a:endParaRPr/>
          </a:p>
        </p:txBody>
      </p:sp>
      <p:pic>
        <p:nvPicPr>
          <p:cNvPr id="109" name="Picture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1080" y="3565080"/>
            <a:ext cx="964080" cy="1393560"/>
          </a:xfrm>
          <a:prstGeom prst="rect">
            <a:avLst/>
          </a:prstGeom>
          <a:ln>
            <a:noFill/>
          </a:ln>
        </p:spPr>
      </p:pic>
      <p:sp>
        <p:nvSpPr>
          <p:cNvPr id="110" name="CustomShape 7"/>
          <p:cNvSpPr/>
          <p:nvPr/>
        </p:nvSpPr>
        <p:spPr>
          <a:xfrm>
            <a:off x="451080" y="1877040"/>
            <a:ext cx="817920" cy="13118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500">
                <a:solidFill>
                  <a:srgbClr val="FFFFFF"/>
                </a:solidFill>
                <a:latin typeface="Calibri"/>
              </a:rPr>
              <a:t>Original image</a:t>
            </a:r>
            <a:endParaRPr/>
          </a:p>
        </p:txBody>
      </p:sp>
      <p:sp>
        <p:nvSpPr>
          <p:cNvPr id="111" name="CustomShape 8"/>
          <p:cNvSpPr/>
          <p:nvPr/>
        </p:nvSpPr>
        <p:spPr>
          <a:xfrm flipV="1">
            <a:off x="1269360" y="2519280"/>
            <a:ext cx="145800" cy="1368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12" name="CustomShape 9"/>
          <p:cNvSpPr/>
          <p:nvPr/>
        </p:nvSpPr>
        <p:spPr>
          <a:xfrm>
            <a:off x="2536560" y="2526120"/>
            <a:ext cx="174960" cy="576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13" name="CustomShape 10"/>
          <p:cNvSpPr/>
          <p:nvPr/>
        </p:nvSpPr>
        <p:spPr>
          <a:xfrm flipV="1">
            <a:off x="5952240" y="2519280"/>
            <a:ext cx="145800" cy="1368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14" name="CustomShape 11"/>
          <p:cNvSpPr/>
          <p:nvPr/>
        </p:nvSpPr>
        <p:spPr>
          <a:xfrm flipV="1">
            <a:off x="7277040" y="2486880"/>
            <a:ext cx="145800" cy="1368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Installing 3D </a:t>
            </a: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Slicer </a:t>
            </a:r>
            <a:endParaRPr dirty="0"/>
          </a:p>
        </p:txBody>
      </p:sp>
      <p:sp>
        <p:nvSpPr>
          <p:cNvPr id="1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+mj-lt"/>
              </a:rPr>
              <a:t>Need </a:t>
            </a:r>
            <a:r>
              <a:rPr lang="en-US" sz="3000" dirty="0">
                <a:solidFill>
                  <a:srgbClr val="000000"/>
                </a:solidFill>
                <a:latin typeface="+mj-lt"/>
              </a:rPr>
              <a:t>the nightly version of 3D slicer</a:t>
            </a:r>
            <a:endParaRPr sz="30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3000" u="sng" dirty="0">
                <a:solidFill>
                  <a:srgbClr val="0000FF"/>
                </a:solidFill>
                <a:latin typeface="+mj-lt"/>
              </a:rPr>
              <a:t>http://download.slicer.org/</a:t>
            </a:r>
            <a:endParaRPr sz="3000" dirty="0">
              <a:latin typeface="+mj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000" dirty="0" smtClean="0">
                <a:solidFill>
                  <a:srgbClr val="000000"/>
                </a:solidFill>
                <a:latin typeface="+mj-lt"/>
              </a:rPr>
              <a:t>Then download the latest version of WASP from </a:t>
            </a:r>
            <a:r>
              <a:rPr lang="en-GB" sz="3000" dirty="0" smtClean="0">
                <a:latin typeface="+mj-lt"/>
                <a:hlinkClick r:id="rId2"/>
              </a:rPr>
              <a:t>https://github.com/Tomnl/Slicer-Wasp</a:t>
            </a:r>
            <a:endParaRPr lang="en-GB" sz="3000" dirty="0" smtClean="0">
              <a:latin typeface="+mj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000" dirty="0" smtClean="0">
                <a:latin typeface="+mj-lt"/>
              </a:rPr>
              <a:t>NOTE: Check if the module is in the standard Slicer extensions first.</a:t>
            </a:r>
            <a:endParaRPr lang="en-GB" sz="3000" dirty="0" smtClean="0">
              <a:latin typeface="+mj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Installing a module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179640" y="1131480"/>
            <a:ext cx="8119440" cy="493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500">
                <a:solidFill>
                  <a:srgbClr val="000000"/>
                </a:solidFill>
                <a:latin typeface="Calibri"/>
              </a:rPr>
              <a:t>Open 3D Slicer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500">
                <a:solidFill>
                  <a:srgbClr val="000000"/>
                </a:solidFill>
                <a:latin typeface="Calibri"/>
              </a:rPr>
              <a:t>Edit-&gt;application settings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500">
                <a:solidFill>
                  <a:srgbClr val="000000"/>
                </a:solidFill>
                <a:latin typeface="Calibri"/>
              </a:rPr>
              <a:t>Modules-&gt;Additional module paths-&gt;Add-&gt;OK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500">
                <a:solidFill>
                  <a:srgbClr val="000000"/>
                </a:solidFill>
                <a:latin typeface="Calibri"/>
              </a:rPr>
              <a:t>Restart 3D Slicer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500">
                <a:solidFill>
                  <a:srgbClr val="000000"/>
                </a:solidFill>
                <a:latin typeface="Calibri"/>
              </a:rPr>
              <a:t>Plugin located in</a:t>
            </a:r>
            <a:endParaRPr/>
          </a:p>
          <a:p>
            <a:pPr>
              <a:lnSpc>
                <a:spcPct val="100000"/>
              </a:lnSpc>
            </a:pPr>
            <a:r>
              <a:rPr lang="en-GB" sz="2500">
                <a:solidFill>
                  <a:srgbClr val="000000"/>
                </a:solidFill>
                <a:latin typeface="Calibri"/>
              </a:rPr>
              <a:t> “harwell-segmentation-tool” repo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2800" y="1556640"/>
            <a:ext cx="1699920" cy="970200"/>
          </a:xfrm>
          <a:prstGeom prst="rect">
            <a:avLst/>
          </a:prstGeom>
          <a:ln>
            <a:noFill/>
          </a:ln>
        </p:spPr>
      </p:pic>
      <p:pic>
        <p:nvPicPr>
          <p:cNvPr id="120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00" y="3141000"/>
            <a:ext cx="3690000" cy="295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Setup for watershed</a:t>
            </a:r>
            <a:endParaRPr/>
          </a:p>
        </p:txBody>
      </p:sp>
      <p:pic>
        <p:nvPicPr>
          <p:cNvPr id="12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640" y="1268640"/>
            <a:ext cx="3528720" cy="452556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 flipH="1">
            <a:off x="4139280" y="2205000"/>
            <a:ext cx="1079640" cy="64764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  <p:sp>
        <p:nvSpPr>
          <p:cNvPr id="124" name="CustomShape 3"/>
          <p:cNvSpPr/>
          <p:nvPr/>
        </p:nvSpPr>
        <p:spPr>
          <a:xfrm flipH="1">
            <a:off x="4140000" y="2781000"/>
            <a:ext cx="1144080" cy="35964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  <p:sp>
        <p:nvSpPr>
          <p:cNvPr id="125" name="CustomShape 4"/>
          <p:cNvSpPr/>
          <p:nvPr/>
        </p:nvSpPr>
        <p:spPr>
          <a:xfrm flipH="1" flipV="1">
            <a:off x="4140000" y="3356280"/>
            <a:ext cx="1136160" cy="21564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  <p:sp>
        <p:nvSpPr>
          <p:cNvPr id="126" name="CustomShape 5"/>
          <p:cNvSpPr/>
          <p:nvPr/>
        </p:nvSpPr>
        <p:spPr>
          <a:xfrm flipH="1" flipV="1">
            <a:off x="4140000" y="3572280"/>
            <a:ext cx="1144080" cy="61164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  <p:sp>
        <p:nvSpPr>
          <p:cNvPr id="127" name="CustomShape 6"/>
          <p:cNvSpPr/>
          <p:nvPr/>
        </p:nvSpPr>
        <p:spPr>
          <a:xfrm flipH="1" flipV="1">
            <a:off x="4139640" y="3788280"/>
            <a:ext cx="1280160" cy="129564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  <p:sp>
        <p:nvSpPr>
          <p:cNvPr id="128" name="CustomShape 7"/>
          <p:cNvSpPr/>
          <p:nvPr/>
        </p:nvSpPr>
        <p:spPr>
          <a:xfrm>
            <a:off x="323640" y="2565000"/>
            <a:ext cx="3816000" cy="1656000"/>
          </a:xfrm>
          <a:prstGeom prst="rect">
            <a:avLst/>
          </a:prstGeom>
          <a:noFill/>
          <a:ln w="25560">
            <a:solidFill>
              <a:srgbClr val="3A5F8B"/>
            </a:solidFill>
            <a:round/>
          </a:ln>
        </p:spPr>
      </p:sp>
      <p:sp>
        <p:nvSpPr>
          <p:cNvPr id="129" name="CustomShape 8"/>
          <p:cNvSpPr/>
          <p:nvPr/>
        </p:nvSpPr>
        <p:spPr>
          <a:xfrm>
            <a:off x="5154480" y="2020320"/>
            <a:ext cx="16912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Input volume</a:t>
            </a:r>
            <a:endParaRPr/>
          </a:p>
        </p:txBody>
      </p:sp>
      <p:sp>
        <p:nvSpPr>
          <p:cNvPr id="130" name="CustomShape 9"/>
          <p:cNvSpPr/>
          <p:nvPr/>
        </p:nvSpPr>
        <p:spPr>
          <a:xfrm>
            <a:off x="5276520" y="2565000"/>
            <a:ext cx="36680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Sigma used for Gaussian gradient magnitude filter</a:t>
            </a:r>
            <a:endParaRPr/>
          </a:p>
        </p:txBody>
      </p:sp>
      <p:sp>
        <p:nvSpPr>
          <p:cNvPr id="131" name="CustomShape 10"/>
          <p:cNvSpPr/>
          <p:nvPr/>
        </p:nvSpPr>
        <p:spPr>
          <a:xfrm>
            <a:off x="5284440" y="3355200"/>
            <a:ext cx="3603960" cy="91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Number of watershed segmentations to be performed</a:t>
            </a:r>
            <a:endParaRPr/>
          </a:p>
        </p:txBody>
      </p:sp>
      <p:sp>
        <p:nvSpPr>
          <p:cNvPr id="132" name="CustomShape 11"/>
          <p:cNvSpPr/>
          <p:nvPr/>
        </p:nvSpPr>
        <p:spPr>
          <a:xfrm>
            <a:off x="5340600" y="3935880"/>
            <a:ext cx="3603960" cy="118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Filter out segmentations/components where below a certain voxel count</a:t>
            </a:r>
            <a:endParaRPr/>
          </a:p>
        </p:txBody>
      </p:sp>
      <p:sp>
        <p:nvSpPr>
          <p:cNvPr id="133" name="CustomShape 12"/>
          <p:cNvSpPr/>
          <p:nvPr/>
        </p:nvSpPr>
        <p:spPr>
          <a:xfrm>
            <a:off x="5425920" y="5013000"/>
            <a:ext cx="360396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Set the range of watershed levels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Running the watershed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Status bar updates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Watershed segmentations saved as label maps in 3D Slicer</a:t>
            </a:r>
            <a:endParaRPr/>
          </a:p>
        </p:txBody>
      </p:sp>
      <p:pic>
        <p:nvPicPr>
          <p:cNvPr id="136" name="Picture 3"/>
          <p:cNvPicPr/>
          <p:nvPr/>
        </p:nvPicPr>
        <p:blipFill>
          <a:blip r:embed="rId2" cstate="print"/>
          <a:srcRect t="-1680556" r="-621979" b="423333"/>
          <a:stretch>
            <a:fillRect/>
          </a:stretch>
        </p:blipFill>
        <p:spPr>
          <a:xfrm>
            <a:off x="827640" y="2205000"/>
            <a:ext cx="6724440" cy="139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Layout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Important: The following layout of image layers is required</a:t>
            </a:r>
            <a:endParaRPr/>
          </a:p>
        </p:txBody>
      </p:sp>
      <p:pic>
        <p:nvPicPr>
          <p:cNvPr id="13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520" y="3213000"/>
            <a:ext cx="8562600" cy="105696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 flipH="1">
            <a:off x="3204000" y="2493000"/>
            <a:ext cx="1800000" cy="124848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  <p:sp>
        <p:nvSpPr>
          <p:cNvPr id="141" name="CustomShape 4"/>
          <p:cNvSpPr/>
          <p:nvPr/>
        </p:nvSpPr>
        <p:spPr>
          <a:xfrm>
            <a:off x="4863240" y="2452320"/>
            <a:ext cx="18604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Original image</a:t>
            </a:r>
            <a:endParaRPr/>
          </a:p>
        </p:txBody>
      </p:sp>
      <p:sp>
        <p:nvSpPr>
          <p:cNvPr id="142" name="CustomShape 5"/>
          <p:cNvSpPr/>
          <p:nvPr/>
        </p:nvSpPr>
        <p:spPr>
          <a:xfrm>
            <a:off x="3587040" y="4653000"/>
            <a:ext cx="26103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Watershed label map</a:t>
            </a:r>
            <a:endParaRPr/>
          </a:p>
        </p:txBody>
      </p:sp>
      <p:sp>
        <p:nvSpPr>
          <p:cNvPr id="143" name="CustomShape 6"/>
          <p:cNvSpPr/>
          <p:nvPr/>
        </p:nvSpPr>
        <p:spPr>
          <a:xfrm flipH="1" flipV="1">
            <a:off x="2627280" y="4149000"/>
            <a:ext cx="1173600" cy="68832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On-screen Show (4:3)</PresentationFormat>
  <Paragraphs>79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tnl495</cp:lastModifiedBy>
  <cp:revision>2</cp:revision>
  <dcterms:modified xsi:type="dcterms:W3CDTF">2014-12-22T18:39:22Z</dcterms:modified>
</cp:coreProperties>
</file>