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465" r:id="rId3"/>
    <p:sldId id="470" r:id="rId4"/>
    <p:sldId id="474" r:id="rId5"/>
    <p:sldId id="473" r:id="rId6"/>
    <p:sldId id="475" r:id="rId7"/>
    <p:sldId id="482" r:id="rId8"/>
    <p:sldId id="466" r:id="rId9"/>
    <p:sldId id="462" r:id="rId10"/>
    <p:sldId id="467" r:id="rId11"/>
    <p:sldId id="468" r:id="rId12"/>
    <p:sldId id="477" r:id="rId13"/>
    <p:sldId id="469" r:id="rId14"/>
    <p:sldId id="476" r:id="rId15"/>
    <p:sldId id="464" r:id="rId16"/>
    <p:sldId id="483" r:id="rId17"/>
    <p:sldId id="478" r:id="rId18"/>
    <p:sldId id="480" r:id="rId19"/>
    <p:sldId id="481" r:id="rId20"/>
    <p:sldId id="416" r:id="rId21"/>
    <p:sldId id="463" r:id="rId22"/>
    <p:sldId id="407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7547"/>
    <a:srgbClr val="F78247"/>
    <a:srgbClr val="70AC2E"/>
    <a:srgbClr val="009644"/>
    <a:srgbClr val="FF3300"/>
    <a:srgbClr val="2D6BB5"/>
    <a:srgbClr val="006100"/>
    <a:srgbClr val="C6EFCE"/>
    <a:srgbClr val="DBF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5" autoAdjust="0"/>
    <p:restoredTop sz="90171" autoAdjust="0"/>
  </p:normalViewPr>
  <p:slideViewPr>
    <p:cSldViewPr showGuides="1">
      <p:cViewPr varScale="1">
        <p:scale>
          <a:sx n="83" d="100"/>
          <a:sy n="83" d="100"/>
        </p:scale>
        <p:origin x="1120" y="48"/>
      </p:cViewPr>
      <p:guideLst>
        <p:guide orient="horz" pos="816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1D9270-7B54-4D7C-8DD4-CF63D88EDDCF}" type="datetimeFigureOut">
              <a:rPr lang="en-US" smtClean="0"/>
              <a:t>2014-10-14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DDC0B2-0EBF-4904-9EF4-D04E58D10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1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91F084-C06D-49B0-B02F-18A6730B83F6}" type="datetimeFigureOut">
              <a:rPr lang="en-US"/>
              <a:pPr>
                <a:defRPr/>
              </a:pPr>
              <a:t>2014-10-14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5EC535-FC31-4244-9C64-EE05A8ED5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71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943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44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31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4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386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269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221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25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06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85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73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772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554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27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28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84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99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99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87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attendees:</a:t>
            </a:r>
          </a:p>
          <a:p>
            <a:r>
              <a:rPr lang="en-US" dirty="0" smtClean="0"/>
              <a:t>Who has</a:t>
            </a:r>
            <a:r>
              <a:rPr lang="en-US" baseline="0" dirty="0" smtClean="0"/>
              <a:t> Linux / C++ / python / Slicer / VTK / ITK / </a:t>
            </a:r>
            <a:r>
              <a:rPr lang="en-US" baseline="0" dirty="0" err="1" smtClean="0"/>
              <a:t>Qt</a:t>
            </a:r>
            <a:r>
              <a:rPr lang="en-US" baseline="0" dirty="0" smtClean="0"/>
              <a:t> experience?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70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568294"/>
            <a:ext cx="1447800" cy="98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lasso\My Dropbox\PerkWeb\PerkLogo2010-base-with-text-300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718175"/>
            <a:ext cx="38862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97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861" y="5474179"/>
            <a:ext cx="1738539" cy="117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pic>
        <p:nvPicPr>
          <p:cNvPr id="8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pic>
        <p:nvPicPr>
          <p:cNvPr id="11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pic>
        <p:nvPicPr>
          <p:cNvPr id="10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601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Laboratory for Percutaneous Surgery (The Perk Lab) – Copyright © Queen’s University,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390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- </a:t>
            </a:r>
            <a:fld id="{475D6290-06D0-4868-A6EB-0AF4BB68ED62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4" r:id="rId3"/>
    <p:sldLayoutId id="2147483765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sembla.com/code/slicerrt/subversion/nodes/1975/trunk/SlicerRt/sandbox/SegmentationUtils/FillRoi/FillRoi.py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cer.org/slicerWiki/index.php/Documentation/Nightly/Developers/Tutorials/PythonAndUIFile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52400" y="609600"/>
            <a:ext cx="8839200" cy="1905000"/>
          </a:xfrm>
        </p:spPr>
        <p:txBody>
          <a:bodyPr/>
          <a:lstStyle/>
          <a:p>
            <a:pPr eaLnBrk="1" hangingPunct="1"/>
            <a:r>
              <a:rPr lang="en-CA" sz="6600" b="1" dirty="0">
                <a:solidFill>
                  <a:schemeClr val="accent1">
                    <a:lumMod val="75000"/>
                  </a:schemeClr>
                </a:solidFill>
              </a:rPr>
              <a:t>3D Slicer module programming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75310" y="2974975"/>
            <a:ext cx="7040880" cy="1752600"/>
          </a:xfrm>
        </p:spPr>
        <p:txBody>
          <a:bodyPr/>
          <a:lstStyle/>
          <a:p>
            <a:r>
              <a:rPr lang="en-CA" sz="4400" b="1" dirty="0" smtClean="0">
                <a:solidFill>
                  <a:schemeClr val="tx1"/>
                </a:solidFill>
              </a:rPr>
              <a:t>Beyond the basics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17"/>
    </mc:Choice>
    <mc:Fallback xmlns="">
      <p:transition spd="slow" advTm="1321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10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>
                <a:solidFill>
                  <a:schemeClr val="tx2"/>
                </a:solidFill>
              </a:rPr>
              <a:t>Scripted module implementation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08018" y="2057400"/>
            <a:ext cx="2819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Widget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35737" y="2057400"/>
            <a:ext cx="2819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Logic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807874" y="944629"/>
            <a:ext cx="7543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Module</a:t>
            </a:r>
          </a:p>
        </p:txBody>
      </p:sp>
      <p:cxnSp>
        <p:nvCxnSpPr>
          <p:cNvPr id="102" name="Elbow Connector 12"/>
          <p:cNvCxnSpPr/>
          <p:nvPr/>
        </p:nvCxnSpPr>
        <p:spPr>
          <a:xfrm>
            <a:off x="2221675" y="1638379"/>
            <a:ext cx="0" cy="457200"/>
          </a:xfrm>
          <a:prstGeom prst="straightConnector1">
            <a:avLst/>
          </a:prstGeom>
          <a:ln w="19050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ontent Placeholder 2"/>
          <p:cNvSpPr txBox="1">
            <a:spLocks/>
          </p:cNvSpPr>
          <p:nvPr/>
        </p:nvSpPr>
        <p:spPr bwMode="auto">
          <a:xfrm>
            <a:off x="2236958" y="1600200"/>
            <a:ext cx="139109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Create</a:t>
            </a:r>
            <a:endParaRPr lang="en-US" sz="2800" dirty="0"/>
          </a:p>
        </p:txBody>
      </p:sp>
      <p:cxnSp>
        <p:nvCxnSpPr>
          <p:cNvPr id="109" name="Elbow Connector 12"/>
          <p:cNvCxnSpPr/>
          <p:nvPr/>
        </p:nvCxnSpPr>
        <p:spPr>
          <a:xfrm>
            <a:off x="6952933" y="1628507"/>
            <a:ext cx="0" cy="457200"/>
          </a:xfrm>
          <a:prstGeom prst="straightConnector1">
            <a:avLst/>
          </a:prstGeom>
          <a:ln w="19050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Content Placeholder 2"/>
          <p:cNvSpPr txBox="1">
            <a:spLocks/>
          </p:cNvSpPr>
          <p:nvPr/>
        </p:nvSpPr>
        <p:spPr bwMode="auto">
          <a:xfrm>
            <a:off x="6968216" y="1590328"/>
            <a:ext cx="139109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Create</a:t>
            </a:r>
            <a:endParaRPr lang="en-US" sz="2800" dirty="0"/>
          </a:p>
        </p:txBody>
      </p:sp>
      <p:sp>
        <p:nvSpPr>
          <p:cNvPr id="12" name="Rounded Rectangle 11"/>
          <p:cNvSpPr/>
          <p:nvPr/>
        </p:nvSpPr>
        <p:spPr>
          <a:xfrm>
            <a:off x="5661274" y="2171353"/>
            <a:ext cx="2819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Logic</a:t>
            </a:r>
          </a:p>
        </p:txBody>
      </p:sp>
      <p:cxnSp>
        <p:nvCxnSpPr>
          <p:cNvPr id="13" name="Elbow Connector 12"/>
          <p:cNvCxnSpPr>
            <a:stCxn id="8" idx="3"/>
            <a:endCxn id="11" idx="1"/>
          </p:cNvCxnSpPr>
          <p:nvPr/>
        </p:nvCxnSpPr>
        <p:spPr>
          <a:xfrm>
            <a:off x="3627418" y="2743200"/>
            <a:ext cx="1908319" cy="0"/>
          </a:xfrm>
          <a:prstGeom prst="straightConnector1">
            <a:avLst/>
          </a:prstGeom>
          <a:ln w="19050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527673" y="2649711"/>
            <a:ext cx="211037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Create</a:t>
            </a:r>
            <a:b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(only for scripted)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685800" y="4135264"/>
            <a:ext cx="7696199" cy="1960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800" dirty="0" smtClean="0">
                <a:solidFill>
                  <a:schemeClr val="accent6">
                    <a:lumMod val="75000"/>
                  </a:schemeClr>
                </a:solidFill>
              </a:rPr>
              <a:t>Current limitation: Scripted module logic is not created automatically, it has to be instantiated in the Widget class.</a:t>
            </a:r>
          </a:p>
        </p:txBody>
      </p:sp>
    </p:spTree>
    <p:extLst>
      <p:ext uri="{BB962C8B-B14F-4D97-AF65-F5344CB8AC3E}">
        <p14:creationId xmlns:p14="http://schemas.microsoft.com/office/powerpoint/2010/main" val="176447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7332" y="1417320"/>
            <a:ext cx="2928068" cy="38404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11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914400"/>
            <a:ext cx="5181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 smtClean="0"/>
              <a:t>Needed if the module has a user interface</a:t>
            </a:r>
          </a:p>
          <a:p>
            <a:r>
              <a:rPr lang="en-CA" sz="2800" dirty="0" smtClean="0"/>
              <a:t>Typically only one global instance exists</a:t>
            </a:r>
          </a:p>
          <a:p>
            <a:r>
              <a:rPr lang="en-CA" sz="2800" dirty="0" smtClean="0"/>
              <a:t>Defines the module’s user interface</a:t>
            </a:r>
          </a:p>
          <a:p>
            <a:r>
              <a:rPr lang="en-CA" sz="2800" dirty="0" smtClean="0"/>
              <a:t>Keeps user interface and nodes in sync (Observes MRML nodes to get change notifications)</a:t>
            </a:r>
          </a:p>
          <a:p>
            <a:r>
              <a:rPr lang="en-CA" sz="2800" dirty="0" smtClean="0"/>
              <a:t>Launches processing methods implemented in the logic class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Widget class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95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12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914400"/>
            <a:ext cx="7696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 smtClean="0"/>
              <a:t>Include a parameter node selector at the top (or use a singleton parameter node)</a:t>
            </a:r>
            <a:endParaRPr lang="en-CA" sz="2800" dirty="0"/>
          </a:p>
          <a:p>
            <a:r>
              <a:rPr lang="en-CA" sz="2800" dirty="0" smtClean="0"/>
              <a:t>If a parameter node is selected then add an observer to its modified events; if modified then call widget’s </a:t>
            </a:r>
            <a:r>
              <a:rPr lang="en-CA" sz="2800" dirty="0" err="1" smtClean="0"/>
              <a:t>UpdateGUIFromParameterNode</a:t>
            </a:r>
            <a:r>
              <a:rPr lang="en-CA" sz="2800" dirty="0" smtClean="0"/>
              <a:t>()</a:t>
            </a:r>
          </a:p>
          <a:p>
            <a:r>
              <a:rPr lang="en-CA" sz="2800" dirty="0" smtClean="0"/>
              <a:t>If a parameter is changed in the GUI then update the parameter node</a:t>
            </a:r>
          </a:p>
          <a:p>
            <a:pPr marL="0" indent="0">
              <a:buNone/>
            </a:pPr>
            <a:endParaRPr lang="en-CA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Widget class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0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13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>
                <a:solidFill>
                  <a:schemeClr val="tx2"/>
                </a:solidFill>
              </a:rPr>
              <a:t>Scripted module implementation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166493" y="4553231"/>
            <a:ext cx="2819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MRML node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08018" y="2057400"/>
            <a:ext cx="2819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Widget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35737" y="2057400"/>
            <a:ext cx="2819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Logic</a:t>
            </a:r>
          </a:p>
        </p:txBody>
      </p:sp>
      <p:cxnSp>
        <p:nvCxnSpPr>
          <p:cNvPr id="13" name="Elbow Connector 12"/>
          <p:cNvCxnSpPr>
            <a:stCxn id="8" idx="1"/>
            <a:endCxn id="7" idx="1"/>
          </p:cNvCxnSpPr>
          <p:nvPr/>
        </p:nvCxnSpPr>
        <p:spPr>
          <a:xfrm rot="10800000" flipH="1" flipV="1">
            <a:off x="808017" y="2743199"/>
            <a:ext cx="2358475" cy="2495831"/>
          </a:xfrm>
          <a:prstGeom prst="bentConnector3">
            <a:avLst>
              <a:gd name="adj1" fmla="val -9693"/>
            </a:avLst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81000" y="4682188"/>
            <a:ext cx="16263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/>
              <a:t>Modify</a:t>
            </a:r>
            <a:endParaRPr lang="en-US" sz="2800" dirty="0"/>
          </a:p>
        </p:txBody>
      </p:sp>
      <p:cxnSp>
        <p:nvCxnSpPr>
          <p:cNvPr id="36" name="Elbow Connector 35"/>
          <p:cNvCxnSpPr>
            <a:stCxn id="8" idx="2"/>
            <a:endCxn id="7" idx="0"/>
          </p:cNvCxnSpPr>
          <p:nvPr/>
        </p:nvCxnSpPr>
        <p:spPr>
          <a:xfrm rot="16200000" flipH="1">
            <a:off x="2834840" y="2811877"/>
            <a:ext cx="1124231" cy="2358475"/>
          </a:xfrm>
          <a:prstGeom prst="bentConnector3">
            <a:avLst>
              <a:gd name="adj1" fmla="val 50000"/>
            </a:avLst>
          </a:prstGeom>
          <a:ln w="19050"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4160590" y="2122174"/>
            <a:ext cx="16263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Use</a:t>
            </a:r>
            <a:endParaRPr lang="en-US" sz="2800" dirty="0"/>
          </a:p>
        </p:txBody>
      </p:sp>
      <p:cxnSp>
        <p:nvCxnSpPr>
          <p:cNvPr id="56" name="Elbow Connector 12"/>
          <p:cNvCxnSpPr/>
          <p:nvPr/>
        </p:nvCxnSpPr>
        <p:spPr>
          <a:xfrm>
            <a:off x="3627418" y="2590800"/>
            <a:ext cx="1905000" cy="0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ounded Rectangle 91"/>
          <p:cNvSpPr/>
          <p:nvPr/>
        </p:nvSpPr>
        <p:spPr>
          <a:xfrm>
            <a:off x="807874" y="944629"/>
            <a:ext cx="7543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Module</a:t>
            </a:r>
          </a:p>
        </p:txBody>
      </p:sp>
      <p:cxnSp>
        <p:nvCxnSpPr>
          <p:cNvPr id="102" name="Elbow Connector 12"/>
          <p:cNvCxnSpPr/>
          <p:nvPr/>
        </p:nvCxnSpPr>
        <p:spPr>
          <a:xfrm>
            <a:off x="2221675" y="1638379"/>
            <a:ext cx="0" cy="457200"/>
          </a:xfrm>
          <a:prstGeom prst="straightConnector1">
            <a:avLst/>
          </a:prstGeom>
          <a:ln w="19050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ontent Placeholder 2"/>
          <p:cNvSpPr txBox="1">
            <a:spLocks/>
          </p:cNvSpPr>
          <p:nvPr/>
        </p:nvSpPr>
        <p:spPr bwMode="auto">
          <a:xfrm>
            <a:off x="2236958" y="1600200"/>
            <a:ext cx="139109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Create</a:t>
            </a:r>
            <a:endParaRPr lang="en-US" sz="2800" dirty="0"/>
          </a:p>
        </p:txBody>
      </p:sp>
      <p:cxnSp>
        <p:nvCxnSpPr>
          <p:cNvPr id="109" name="Elbow Connector 12"/>
          <p:cNvCxnSpPr/>
          <p:nvPr/>
        </p:nvCxnSpPr>
        <p:spPr>
          <a:xfrm>
            <a:off x="6952933" y="1628507"/>
            <a:ext cx="0" cy="457200"/>
          </a:xfrm>
          <a:prstGeom prst="straightConnector1">
            <a:avLst/>
          </a:prstGeom>
          <a:ln w="19050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Content Placeholder 2"/>
          <p:cNvSpPr txBox="1">
            <a:spLocks/>
          </p:cNvSpPr>
          <p:nvPr/>
        </p:nvSpPr>
        <p:spPr bwMode="auto">
          <a:xfrm>
            <a:off x="6968216" y="1590328"/>
            <a:ext cx="139109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Create</a:t>
            </a:r>
            <a:endParaRPr lang="en-US" sz="2800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2262284" y="3429000"/>
            <a:ext cx="16263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Notify</a:t>
            </a:r>
            <a:endParaRPr lang="en-US" sz="2800" dirty="0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4464050" y="4038600"/>
            <a:ext cx="16263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/>
              <a:t>Observe</a:t>
            </a:r>
          </a:p>
        </p:txBody>
      </p:sp>
    </p:spTree>
    <p:extLst>
      <p:ext uri="{BB962C8B-B14F-4D97-AF65-F5344CB8AC3E}">
        <p14:creationId xmlns:p14="http://schemas.microsoft.com/office/powerpoint/2010/main" val="117512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14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914400"/>
            <a:ext cx="8153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 smtClean="0"/>
              <a:t>Needed if the module does any processing (always?)</a:t>
            </a:r>
          </a:p>
          <a:p>
            <a:r>
              <a:rPr lang="en-CA" sz="2800" dirty="0" smtClean="0"/>
              <a:t>The module must be usable from another module, just by calling logic methods</a:t>
            </a:r>
          </a:p>
          <a:p>
            <a:r>
              <a:rPr lang="en-CA" sz="2800" dirty="0" smtClean="0"/>
              <a:t>Must not rely on the Widget class: the module must be usable without even having a widget class</a:t>
            </a:r>
          </a:p>
          <a:p>
            <a:r>
              <a:rPr lang="en-CA" sz="2800" dirty="0" smtClean="0"/>
              <a:t>Logic may be instantiated many times (</a:t>
            </a:r>
            <a:r>
              <a:rPr lang="en-CA" sz="2800" dirty="0"/>
              <a:t>to </a:t>
            </a:r>
            <a:r>
              <a:rPr lang="en-CA" sz="2800" dirty="0" smtClean="0"/>
              <a:t>access </a:t>
            </a:r>
            <a:r>
              <a:rPr lang="en-CA" sz="2800" dirty="0"/>
              <a:t>utility </a:t>
            </a:r>
            <a:r>
              <a:rPr lang="en-CA" sz="2800" dirty="0" smtClean="0"/>
              <a:t>functions inside)</a:t>
            </a:r>
          </a:p>
          <a:p>
            <a:r>
              <a:rPr lang="en-CA" sz="2800" dirty="0" smtClean="0"/>
              <a:t>Logic may observe nodes: only if real-time background processing is needed (e.g., we observe some input nodes and update other nodes if input nodes are changed)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Logic class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65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15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>
                <a:solidFill>
                  <a:schemeClr val="tx2"/>
                </a:solidFill>
              </a:rPr>
              <a:t>Scripted module implementation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166493" y="4553231"/>
            <a:ext cx="2819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MRML node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08018" y="2057400"/>
            <a:ext cx="2819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Widget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35737" y="2057400"/>
            <a:ext cx="2819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Logic</a:t>
            </a:r>
          </a:p>
        </p:txBody>
      </p:sp>
      <p:cxnSp>
        <p:nvCxnSpPr>
          <p:cNvPr id="13" name="Elbow Connector 12"/>
          <p:cNvCxnSpPr>
            <a:stCxn id="8" idx="1"/>
            <a:endCxn id="7" idx="1"/>
          </p:cNvCxnSpPr>
          <p:nvPr/>
        </p:nvCxnSpPr>
        <p:spPr>
          <a:xfrm rot="10800000" flipH="1" flipV="1">
            <a:off x="808017" y="2743199"/>
            <a:ext cx="2358475" cy="2495831"/>
          </a:xfrm>
          <a:prstGeom prst="bentConnector3">
            <a:avLst>
              <a:gd name="adj1" fmla="val -9693"/>
            </a:avLst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81000" y="4682188"/>
            <a:ext cx="16263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/>
              <a:t>Modify</a:t>
            </a:r>
            <a:endParaRPr lang="en-US" sz="28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2262284" y="3429000"/>
            <a:ext cx="16263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Notify</a:t>
            </a:r>
            <a:endParaRPr lang="en-US" sz="2800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7145050" y="4682188"/>
            <a:ext cx="143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800" dirty="0" smtClean="0"/>
              <a:t>Modify</a:t>
            </a:r>
            <a:endParaRPr lang="en-US" sz="2800" dirty="0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4464050" y="4038600"/>
            <a:ext cx="16263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/>
              <a:t>Observe</a:t>
            </a:r>
          </a:p>
        </p:txBody>
      </p:sp>
      <p:cxnSp>
        <p:nvCxnSpPr>
          <p:cNvPr id="36" name="Elbow Connector 35"/>
          <p:cNvCxnSpPr>
            <a:stCxn id="8" idx="2"/>
            <a:endCxn id="7" idx="0"/>
          </p:cNvCxnSpPr>
          <p:nvPr/>
        </p:nvCxnSpPr>
        <p:spPr>
          <a:xfrm rot="16200000" flipH="1">
            <a:off x="2834840" y="2811877"/>
            <a:ext cx="1124231" cy="2358475"/>
          </a:xfrm>
          <a:prstGeom prst="bentConnector3">
            <a:avLst>
              <a:gd name="adj1" fmla="val 50000"/>
            </a:avLst>
          </a:prstGeom>
          <a:ln w="19050"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4160590" y="2122174"/>
            <a:ext cx="16263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Use</a:t>
            </a:r>
            <a:endParaRPr lang="en-US" sz="2800" dirty="0"/>
          </a:p>
        </p:txBody>
      </p:sp>
      <p:cxnSp>
        <p:nvCxnSpPr>
          <p:cNvPr id="56" name="Elbow Connector 12"/>
          <p:cNvCxnSpPr/>
          <p:nvPr/>
        </p:nvCxnSpPr>
        <p:spPr>
          <a:xfrm>
            <a:off x="3627418" y="2590800"/>
            <a:ext cx="1905000" cy="0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ounded Rectangle 91"/>
          <p:cNvSpPr/>
          <p:nvPr/>
        </p:nvSpPr>
        <p:spPr>
          <a:xfrm>
            <a:off x="807874" y="944629"/>
            <a:ext cx="7543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Module</a:t>
            </a:r>
          </a:p>
        </p:txBody>
      </p:sp>
      <p:cxnSp>
        <p:nvCxnSpPr>
          <p:cNvPr id="102" name="Elbow Connector 12"/>
          <p:cNvCxnSpPr/>
          <p:nvPr/>
        </p:nvCxnSpPr>
        <p:spPr>
          <a:xfrm>
            <a:off x="2221675" y="1638379"/>
            <a:ext cx="0" cy="457200"/>
          </a:xfrm>
          <a:prstGeom prst="straightConnector1">
            <a:avLst/>
          </a:prstGeom>
          <a:ln w="19050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ontent Placeholder 2"/>
          <p:cNvSpPr txBox="1">
            <a:spLocks/>
          </p:cNvSpPr>
          <p:nvPr/>
        </p:nvSpPr>
        <p:spPr bwMode="auto">
          <a:xfrm>
            <a:off x="2236958" y="1600200"/>
            <a:ext cx="139109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Create</a:t>
            </a:r>
            <a:endParaRPr lang="en-US" sz="2800" dirty="0"/>
          </a:p>
        </p:txBody>
      </p:sp>
      <p:cxnSp>
        <p:nvCxnSpPr>
          <p:cNvPr id="109" name="Elbow Connector 12"/>
          <p:cNvCxnSpPr/>
          <p:nvPr/>
        </p:nvCxnSpPr>
        <p:spPr>
          <a:xfrm>
            <a:off x="6952933" y="1628507"/>
            <a:ext cx="0" cy="457200"/>
          </a:xfrm>
          <a:prstGeom prst="straightConnector1">
            <a:avLst/>
          </a:prstGeom>
          <a:ln w="19050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Content Placeholder 2"/>
          <p:cNvSpPr txBox="1">
            <a:spLocks/>
          </p:cNvSpPr>
          <p:nvPr/>
        </p:nvSpPr>
        <p:spPr bwMode="auto">
          <a:xfrm>
            <a:off x="6968216" y="1590328"/>
            <a:ext cx="139109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Create</a:t>
            </a:r>
            <a:endParaRPr lang="en-US" sz="2800" dirty="0"/>
          </a:p>
        </p:txBody>
      </p:sp>
      <p:cxnSp>
        <p:nvCxnSpPr>
          <p:cNvPr id="115" name="Elbow Connector 12"/>
          <p:cNvCxnSpPr/>
          <p:nvPr/>
        </p:nvCxnSpPr>
        <p:spPr>
          <a:xfrm flipH="1">
            <a:off x="3625850" y="2971800"/>
            <a:ext cx="1905000" cy="0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ontent Placeholder 2"/>
          <p:cNvSpPr txBox="1">
            <a:spLocks/>
          </p:cNvSpPr>
          <p:nvPr/>
        </p:nvSpPr>
        <p:spPr bwMode="auto">
          <a:xfrm>
            <a:off x="4311650" y="2618064"/>
            <a:ext cx="16263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X</a:t>
            </a:r>
            <a:endParaRPr lang="en-US" sz="4000" b="1" dirty="0">
              <a:solidFill>
                <a:srgbClr val="FF0000"/>
              </a:solidFill>
            </a:endParaRPr>
          </a:p>
        </p:txBody>
      </p:sp>
      <p:cxnSp>
        <p:nvCxnSpPr>
          <p:cNvPr id="118" name="Elbow Connector 117"/>
          <p:cNvCxnSpPr>
            <a:stCxn id="11" idx="2"/>
            <a:endCxn id="7" idx="0"/>
          </p:cNvCxnSpPr>
          <p:nvPr/>
        </p:nvCxnSpPr>
        <p:spPr>
          <a:xfrm rot="5400000">
            <a:off x="5198700" y="2806493"/>
            <a:ext cx="1124231" cy="2369244"/>
          </a:xfrm>
          <a:prstGeom prst="bentConnector3">
            <a:avLst>
              <a:gd name="adj1" fmla="val 50000"/>
            </a:avLst>
          </a:prstGeom>
          <a:ln w="19050"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5847614" y="3430714"/>
            <a:ext cx="16263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Notify</a:t>
            </a:r>
            <a:endParaRPr lang="en-US" sz="2800" dirty="0"/>
          </a:p>
        </p:txBody>
      </p:sp>
      <p:cxnSp>
        <p:nvCxnSpPr>
          <p:cNvPr id="125" name="Elbow Connector 124"/>
          <p:cNvCxnSpPr>
            <a:stCxn id="11" idx="3"/>
            <a:endCxn id="7" idx="3"/>
          </p:cNvCxnSpPr>
          <p:nvPr/>
        </p:nvCxnSpPr>
        <p:spPr>
          <a:xfrm flipH="1">
            <a:off x="5985893" y="2743200"/>
            <a:ext cx="2369244" cy="2495831"/>
          </a:xfrm>
          <a:prstGeom prst="bentConnector3">
            <a:avLst>
              <a:gd name="adj1" fmla="val -9649"/>
            </a:avLst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96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16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914400"/>
            <a:ext cx="8153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800" dirty="0">
                <a:hlinkClick r:id="rId3"/>
              </a:rPr>
              <a:t>https://</a:t>
            </a:r>
            <a:r>
              <a:rPr lang="en-CA" sz="2800" dirty="0" smtClean="0">
                <a:hlinkClick r:id="rId3"/>
              </a:rPr>
              <a:t>www.assembla.com/code/slicerrt/subversion/nodes/1975/trunk/SlicerRt/sandbox/SegmentationUtils/FillRoi/FillRoi.py</a:t>
            </a:r>
            <a:endParaRPr lang="en-CA" sz="2800" dirty="0" smtClean="0"/>
          </a:p>
          <a:p>
            <a:endParaRPr lang="en-CA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Example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731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158"/>
    </mc:Choice>
    <mc:Fallback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17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Common mistakes 1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166493" y="4553231"/>
            <a:ext cx="2819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MRML node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08018" y="2057400"/>
            <a:ext cx="2819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Widget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35737" y="2057400"/>
            <a:ext cx="2819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Logic</a:t>
            </a:r>
          </a:p>
        </p:txBody>
      </p:sp>
      <p:cxnSp>
        <p:nvCxnSpPr>
          <p:cNvPr id="13" name="Elbow Connector 12"/>
          <p:cNvCxnSpPr>
            <a:stCxn id="8" idx="1"/>
            <a:endCxn id="7" idx="1"/>
          </p:cNvCxnSpPr>
          <p:nvPr/>
        </p:nvCxnSpPr>
        <p:spPr>
          <a:xfrm rot="10800000" flipH="1" flipV="1">
            <a:off x="808017" y="2743199"/>
            <a:ext cx="2358475" cy="2495831"/>
          </a:xfrm>
          <a:prstGeom prst="bentConnector3">
            <a:avLst>
              <a:gd name="adj1" fmla="val -9693"/>
            </a:avLst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81000" y="4682188"/>
            <a:ext cx="16263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/>
              <a:t>Modify</a:t>
            </a:r>
            <a:endParaRPr lang="en-US" sz="28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2262284" y="3429000"/>
            <a:ext cx="16263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Notify</a:t>
            </a:r>
            <a:endParaRPr lang="en-US" sz="2800" dirty="0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4464050" y="4038600"/>
            <a:ext cx="16263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/>
              <a:t>Observe</a:t>
            </a:r>
          </a:p>
        </p:txBody>
      </p:sp>
      <p:cxnSp>
        <p:nvCxnSpPr>
          <p:cNvPr id="36" name="Elbow Connector 35"/>
          <p:cNvCxnSpPr>
            <a:stCxn id="8" idx="2"/>
            <a:endCxn id="7" idx="0"/>
          </p:cNvCxnSpPr>
          <p:nvPr/>
        </p:nvCxnSpPr>
        <p:spPr>
          <a:xfrm rot="16200000" flipH="1">
            <a:off x="2834840" y="2811877"/>
            <a:ext cx="1124231" cy="2358475"/>
          </a:xfrm>
          <a:prstGeom prst="bentConnector3">
            <a:avLst>
              <a:gd name="adj1" fmla="val 50000"/>
            </a:avLst>
          </a:prstGeom>
          <a:ln w="19050"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ounded Rectangle 91"/>
          <p:cNvSpPr/>
          <p:nvPr/>
        </p:nvSpPr>
        <p:spPr>
          <a:xfrm>
            <a:off x="807874" y="944629"/>
            <a:ext cx="7543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Module</a:t>
            </a:r>
          </a:p>
        </p:txBody>
      </p:sp>
      <p:cxnSp>
        <p:nvCxnSpPr>
          <p:cNvPr id="102" name="Elbow Connector 12"/>
          <p:cNvCxnSpPr/>
          <p:nvPr/>
        </p:nvCxnSpPr>
        <p:spPr>
          <a:xfrm>
            <a:off x="2221675" y="1638379"/>
            <a:ext cx="0" cy="457200"/>
          </a:xfrm>
          <a:prstGeom prst="straightConnector1">
            <a:avLst/>
          </a:prstGeom>
          <a:ln w="19050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ontent Placeholder 2"/>
          <p:cNvSpPr txBox="1">
            <a:spLocks/>
          </p:cNvSpPr>
          <p:nvPr/>
        </p:nvSpPr>
        <p:spPr bwMode="auto">
          <a:xfrm>
            <a:off x="2236958" y="1600200"/>
            <a:ext cx="139109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Create</a:t>
            </a:r>
            <a:endParaRPr lang="en-US" sz="2800" dirty="0"/>
          </a:p>
        </p:txBody>
      </p:sp>
      <p:cxnSp>
        <p:nvCxnSpPr>
          <p:cNvPr id="109" name="Elbow Connector 12"/>
          <p:cNvCxnSpPr/>
          <p:nvPr/>
        </p:nvCxnSpPr>
        <p:spPr>
          <a:xfrm>
            <a:off x="6952933" y="1628507"/>
            <a:ext cx="0" cy="457200"/>
          </a:xfrm>
          <a:prstGeom prst="straightConnector1">
            <a:avLst/>
          </a:prstGeom>
          <a:ln w="19050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Content Placeholder 2"/>
          <p:cNvSpPr txBox="1">
            <a:spLocks/>
          </p:cNvSpPr>
          <p:nvPr/>
        </p:nvSpPr>
        <p:spPr bwMode="auto">
          <a:xfrm>
            <a:off x="6968216" y="1590328"/>
            <a:ext cx="139109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Create</a:t>
            </a:r>
            <a:endParaRPr lang="en-US" sz="28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600200" y="4731014"/>
            <a:ext cx="6191711" cy="1406535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Everything is implemented in the widget, therefore the module is not usable from another module or with a custom GUI!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332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18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>
                <a:solidFill>
                  <a:schemeClr val="tx2"/>
                </a:solidFill>
              </a:rPr>
              <a:t>Common mistakes </a:t>
            </a:r>
            <a:r>
              <a:rPr lang="en-CA" b="1" dirty="0" smtClean="0">
                <a:solidFill>
                  <a:schemeClr val="tx2"/>
                </a:solidFill>
              </a:rPr>
              <a:t>2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166493" y="4553231"/>
            <a:ext cx="2819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MRML node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08018" y="2057400"/>
            <a:ext cx="2819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Widget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35737" y="2057400"/>
            <a:ext cx="2819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Logic</a:t>
            </a:r>
          </a:p>
        </p:txBody>
      </p:sp>
      <p:cxnSp>
        <p:nvCxnSpPr>
          <p:cNvPr id="13" name="Elbow Connector 12"/>
          <p:cNvCxnSpPr>
            <a:stCxn id="8" idx="1"/>
            <a:endCxn id="7" idx="1"/>
          </p:cNvCxnSpPr>
          <p:nvPr/>
        </p:nvCxnSpPr>
        <p:spPr>
          <a:xfrm rot="10800000" flipH="1" flipV="1">
            <a:off x="808017" y="2743199"/>
            <a:ext cx="2358475" cy="2495831"/>
          </a:xfrm>
          <a:prstGeom prst="bentConnector3">
            <a:avLst>
              <a:gd name="adj1" fmla="val -9693"/>
            </a:avLst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81000" y="4682188"/>
            <a:ext cx="16263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/>
              <a:t>Modify</a:t>
            </a:r>
            <a:endParaRPr lang="en-US" sz="2800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7145050" y="4682188"/>
            <a:ext cx="143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800" dirty="0" smtClean="0"/>
              <a:t>Modify</a:t>
            </a:r>
            <a:endParaRPr lang="en-US" sz="2800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4160590" y="2122174"/>
            <a:ext cx="16263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Use</a:t>
            </a:r>
            <a:endParaRPr lang="en-US" sz="2800" dirty="0"/>
          </a:p>
        </p:txBody>
      </p:sp>
      <p:cxnSp>
        <p:nvCxnSpPr>
          <p:cNvPr id="56" name="Elbow Connector 12"/>
          <p:cNvCxnSpPr/>
          <p:nvPr/>
        </p:nvCxnSpPr>
        <p:spPr>
          <a:xfrm>
            <a:off x="3627418" y="2590800"/>
            <a:ext cx="1905000" cy="0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ounded Rectangle 91"/>
          <p:cNvSpPr/>
          <p:nvPr/>
        </p:nvSpPr>
        <p:spPr>
          <a:xfrm>
            <a:off x="807874" y="944629"/>
            <a:ext cx="7543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Module</a:t>
            </a:r>
          </a:p>
        </p:txBody>
      </p:sp>
      <p:cxnSp>
        <p:nvCxnSpPr>
          <p:cNvPr id="102" name="Elbow Connector 12"/>
          <p:cNvCxnSpPr/>
          <p:nvPr/>
        </p:nvCxnSpPr>
        <p:spPr>
          <a:xfrm>
            <a:off x="2221675" y="1638379"/>
            <a:ext cx="0" cy="457200"/>
          </a:xfrm>
          <a:prstGeom prst="straightConnector1">
            <a:avLst/>
          </a:prstGeom>
          <a:ln w="19050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ontent Placeholder 2"/>
          <p:cNvSpPr txBox="1">
            <a:spLocks/>
          </p:cNvSpPr>
          <p:nvPr/>
        </p:nvSpPr>
        <p:spPr bwMode="auto">
          <a:xfrm>
            <a:off x="2236958" y="1600200"/>
            <a:ext cx="139109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Create</a:t>
            </a:r>
            <a:endParaRPr lang="en-US" sz="2800" dirty="0"/>
          </a:p>
        </p:txBody>
      </p:sp>
      <p:cxnSp>
        <p:nvCxnSpPr>
          <p:cNvPr id="109" name="Elbow Connector 12"/>
          <p:cNvCxnSpPr/>
          <p:nvPr/>
        </p:nvCxnSpPr>
        <p:spPr>
          <a:xfrm>
            <a:off x="6952933" y="1628507"/>
            <a:ext cx="0" cy="457200"/>
          </a:xfrm>
          <a:prstGeom prst="straightConnector1">
            <a:avLst/>
          </a:prstGeom>
          <a:ln w="19050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Content Placeholder 2"/>
          <p:cNvSpPr txBox="1">
            <a:spLocks/>
          </p:cNvSpPr>
          <p:nvPr/>
        </p:nvSpPr>
        <p:spPr bwMode="auto">
          <a:xfrm>
            <a:off x="6968216" y="1590328"/>
            <a:ext cx="139109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Create</a:t>
            </a:r>
            <a:endParaRPr lang="en-US" sz="2800" dirty="0"/>
          </a:p>
        </p:txBody>
      </p:sp>
      <p:cxnSp>
        <p:nvCxnSpPr>
          <p:cNvPr id="125" name="Elbow Connector 124"/>
          <p:cNvCxnSpPr>
            <a:stCxn id="11" idx="3"/>
            <a:endCxn id="7" idx="3"/>
          </p:cNvCxnSpPr>
          <p:nvPr/>
        </p:nvCxnSpPr>
        <p:spPr>
          <a:xfrm flipH="1">
            <a:off x="5985893" y="2743200"/>
            <a:ext cx="2369244" cy="2495831"/>
          </a:xfrm>
          <a:prstGeom prst="bentConnector3">
            <a:avLst>
              <a:gd name="adj1" fmla="val -9649"/>
            </a:avLst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650582" y="3505200"/>
            <a:ext cx="6045618" cy="949901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/>
              <a:t>Problem: changes made to the MRML node are not reflected in the GUI!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29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19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>
                <a:solidFill>
                  <a:schemeClr val="tx2"/>
                </a:solidFill>
              </a:rPr>
              <a:t>Common mistakes </a:t>
            </a:r>
            <a:r>
              <a:rPr lang="en-CA" b="1" dirty="0" smtClean="0">
                <a:solidFill>
                  <a:schemeClr val="tx2"/>
                </a:solidFill>
              </a:rPr>
              <a:t>3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08018" y="2057400"/>
            <a:ext cx="2819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Widget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35737" y="2057400"/>
            <a:ext cx="2819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Logic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4160590" y="2122174"/>
            <a:ext cx="16263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Use</a:t>
            </a:r>
            <a:endParaRPr lang="en-US" sz="2800" dirty="0"/>
          </a:p>
        </p:txBody>
      </p:sp>
      <p:cxnSp>
        <p:nvCxnSpPr>
          <p:cNvPr id="56" name="Elbow Connector 12"/>
          <p:cNvCxnSpPr/>
          <p:nvPr/>
        </p:nvCxnSpPr>
        <p:spPr>
          <a:xfrm>
            <a:off x="3627418" y="2590800"/>
            <a:ext cx="1905000" cy="0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ounded Rectangle 91"/>
          <p:cNvSpPr/>
          <p:nvPr/>
        </p:nvSpPr>
        <p:spPr>
          <a:xfrm>
            <a:off x="807874" y="944629"/>
            <a:ext cx="7543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Module</a:t>
            </a:r>
          </a:p>
        </p:txBody>
      </p:sp>
      <p:cxnSp>
        <p:nvCxnSpPr>
          <p:cNvPr id="102" name="Elbow Connector 12"/>
          <p:cNvCxnSpPr/>
          <p:nvPr/>
        </p:nvCxnSpPr>
        <p:spPr>
          <a:xfrm>
            <a:off x="2221675" y="1638379"/>
            <a:ext cx="0" cy="457200"/>
          </a:xfrm>
          <a:prstGeom prst="straightConnector1">
            <a:avLst/>
          </a:prstGeom>
          <a:ln w="19050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ontent Placeholder 2"/>
          <p:cNvSpPr txBox="1">
            <a:spLocks/>
          </p:cNvSpPr>
          <p:nvPr/>
        </p:nvSpPr>
        <p:spPr bwMode="auto">
          <a:xfrm>
            <a:off x="2236958" y="1600200"/>
            <a:ext cx="139109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Create</a:t>
            </a:r>
            <a:endParaRPr lang="en-US" sz="2800" dirty="0"/>
          </a:p>
        </p:txBody>
      </p:sp>
      <p:cxnSp>
        <p:nvCxnSpPr>
          <p:cNvPr id="109" name="Elbow Connector 12"/>
          <p:cNvCxnSpPr/>
          <p:nvPr/>
        </p:nvCxnSpPr>
        <p:spPr>
          <a:xfrm>
            <a:off x="6952933" y="1628507"/>
            <a:ext cx="0" cy="457200"/>
          </a:xfrm>
          <a:prstGeom prst="straightConnector1">
            <a:avLst/>
          </a:prstGeom>
          <a:ln w="19050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Content Placeholder 2"/>
          <p:cNvSpPr txBox="1">
            <a:spLocks/>
          </p:cNvSpPr>
          <p:nvPr/>
        </p:nvSpPr>
        <p:spPr bwMode="auto">
          <a:xfrm>
            <a:off x="6968216" y="1590328"/>
            <a:ext cx="139109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Create</a:t>
            </a:r>
            <a:endParaRPr lang="en-US" sz="28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295400" y="4038600"/>
            <a:ext cx="6566109" cy="1603604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/>
              <a:t>No parameter node is used. When the scene is saved and reloaded all the settings in the module user interface are lost!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167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838200"/>
            <a:ext cx="769619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 smtClean="0"/>
              <a:t>Can </a:t>
            </a:r>
            <a:r>
              <a:rPr lang="en-CA" sz="2800" dirty="0"/>
              <a:t>the module be used from another module (without using GUI)? </a:t>
            </a:r>
            <a:endParaRPr lang="en-CA" sz="2800" dirty="0" smtClean="0"/>
          </a:p>
          <a:p>
            <a:r>
              <a:rPr lang="en-CA" sz="2800" dirty="0" smtClean="0"/>
              <a:t>If you save and reload the scene, are all the settings on the module user interface preserved?</a:t>
            </a:r>
          </a:p>
          <a:p>
            <a:r>
              <a:rPr lang="en-CA" sz="2800" dirty="0"/>
              <a:t>Most nodes can be transformed. Does your module work correctly if inputs or outputs are transformed?</a:t>
            </a:r>
          </a:p>
          <a:p>
            <a:r>
              <a:rPr lang="en-CA" sz="2800" dirty="0" smtClean="0"/>
              <a:t>Does your module work correctly if the scene is closed? If the same scene is loaded twice?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CA" sz="2800" dirty="0" smtClean="0"/>
              <a:t>If any of the answers is NO… pay attention!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Motivation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66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20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1447800"/>
            <a:ext cx="8229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sz="6600" b="1" dirty="0" smtClean="0">
                <a:solidFill>
                  <a:schemeClr val="tx2"/>
                </a:solidFill>
              </a:rPr>
              <a:t>Thanks for your attention.</a:t>
            </a:r>
            <a:endParaRPr lang="en-CA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21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1295400"/>
            <a:ext cx="769619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MRML node</a:t>
            </a:r>
          </a:p>
          <a:p>
            <a:r>
              <a:rPr lang="en-CA" dirty="0" smtClean="0"/>
              <a:t>File reader/writer</a:t>
            </a:r>
          </a:p>
          <a:p>
            <a:r>
              <a:rPr lang="en-CA" dirty="0" smtClean="0"/>
              <a:t>DICOM importer/exporter</a:t>
            </a:r>
          </a:p>
          <a:p>
            <a:r>
              <a:rPr lang="en-CA" dirty="0" smtClean="0"/>
              <a:t>Displayable manager</a:t>
            </a:r>
          </a:p>
          <a:p>
            <a:r>
              <a:rPr lang="en-CA" dirty="0" smtClean="0"/>
              <a:t>Editor effect</a:t>
            </a:r>
            <a:endParaRPr lang="en-CA" dirty="0"/>
          </a:p>
          <a:p>
            <a:endParaRPr lang="en-CA" dirty="0"/>
          </a:p>
          <a:p>
            <a:r>
              <a:rPr lang="en-CA" dirty="0"/>
              <a:t>GUI from UI file: </a:t>
            </a:r>
            <a:r>
              <a:rPr lang="en-CA" dirty="0">
                <a:hlinkClick r:id="rId3"/>
              </a:rPr>
              <a:t>http://</a:t>
            </a:r>
            <a:r>
              <a:rPr lang="en-CA" dirty="0" smtClean="0">
                <a:hlinkClick r:id="rId3"/>
              </a:rPr>
              <a:t>www.slicer.org/slicerWiki/index.php/Documentation/Nightly/Developers/Tutorials/PythonAndUIFile</a:t>
            </a:r>
            <a:endParaRPr lang="en-CA" dirty="0" smtClean="0"/>
          </a:p>
          <a:p>
            <a:endParaRPr lang="en-CA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Slicer data model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37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22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1295400"/>
            <a:ext cx="769619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Observers</a:t>
            </a:r>
          </a:p>
          <a:p>
            <a:r>
              <a:rPr lang="en-CA" dirty="0" err="1" smtClean="0"/>
              <a:t>GetOutput</a:t>
            </a:r>
            <a:r>
              <a:rPr lang="en-CA" dirty="0" smtClean="0"/>
              <a:t>/Update/</a:t>
            </a:r>
            <a:r>
              <a:rPr lang="en-CA" dirty="0" err="1" smtClean="0"/>
              <a:t>GetOutputPort</a:t>
            </a:r>
            <a:endParaRPr lang="en-CA" dirty="0" smtClean="0"/>
          </a:p>
          <a:p>
            <a:r>
              <a:rPr lang="en-CA" dirty="0" smtClean="0"/>
              <a:t>Memory management</a:t>
            </a:r>
          </a:p>
          <a:p>
            <a:r>
              <a:rPr lang="en-CA" dirty="0" smtClean="0"/>
              <a:t>Scripted module</a:t>
            </a:r>
          </a:p>
          <a:p>
            <a:pPr lvl="1"/>
            <a:r>
              <a:rPr lang="en-CA" dirty="0" smtClean="0"/>
              <a:t>Module template</a:t>
            </a:r>
          </a:p>
          <a:p>
            <a:pPr lvl="1"/>
            <a:r>
              <a:rPr lang="en-CA" dirty="0" smtClean="0"/>
              <a:t>Debugging (</a:t>
            </a:r>
            <a:r>
              <a:rPr lang="en-CA" dirty="0" err="1" smtClean="0"/>
              <a:t>reload&amp;test</a:t>
            </a:r>
            <a:r>
              <a:rPr lang="en-CA" dirty="0" smtClean="0"/>
              <a:t>, </a:t>
            </a:r>
            <a:r>
              <a:rPr lang="en-CA" dirty="0" err="1" smtClean="0"/>
              <a:t>PyDev</a:t>
            </a:r>
            <a:r>
              <a:rPr lang="en-CA" dirty="0" smtClean="0"/>
              <a:t>)</a:t>
            </a:r>
          </a:p>
          <a:p>
            <a:pPr lvl="1"/>
            <a:r>
              <a:rPr lang="en-CA" dirty="0" err="1" smtClean="0"/>
              <a:t>Slicelets</a:t>
            </a:r>
            <a:endParaRPr lang="en-CA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Agenda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77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3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914400"/>
            <a:ext cx="4876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Global repository for all data: MRML scene</a:t>
            </a:r>
            <a:br>
              <a:rPr lang="en-CA" dirty="0" smtClean="0"/>
            </a:br>
            <a:r>
              <a:rPr lang="en-CA" sz="1800" dirty="0"/>
              <a:t>(MRML: Medical Reality Markup Language)</a:t>
            </a:r>
            <a:endParaRPr lang="en-CA" dirty="0" smtClean="0"/>
          </a:p>
          <a:p>
            <a:pPr lvl="1"/>
            <a:r>
              <a:rPr lang="en-CA" dirty="0"/>
              <a:t>List of nodes, each identified by a unique string ID</a:t>
            </a:r>
          </a:p>
          <a:p>
            <a:pPr lvl="1"/>
            <a:r>
              <a:rPr lang="en-CA" dirty="0"/>
              <a:t>Relationship between nodes: references, hierarchies</a:t>
            </a:r>
          </a:p>
          <a:p>
            <a:r>
              <a:rPr lang="en-CA" b="1" dirty="0" smtClean="0"/>
              <a:t>Modules do not need to know about each other!</a:t>
            </a:r>
            <a:endParaRPr lang="en-CA" b="1" i="1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Slicer data model</a:t>
            </a:r>
            <a:endParaRPr lang="en-CA" b="1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28459"/>
          <a:stretch/>
        </p:blipFill>
        <p:spPr>
          <a:xfrm>
            <a:off x="5562600" y="1155458"/>
            <a:ext cx="3352800" cy="471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08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4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914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Responsibilities:</a:t>
            </a:r>
          </a:p>
          <a:p>
            <a:pPr lvl="1"/>
            <a:r>
              <a:rPr lang="en-CA" dirty="0" smtClean="0"/>
              <a:t>Store data</a:t>
            </a:r>
          </a:p>
          <a:p>
            <a:pPr lvl="1"/>
            <a:r>
              <a:rPr lang="en-CA" dirty="0" smtClean="0"/>
              <a:t>Serialization to/from </a:t>
            </a:r>
            <a:r>
              <a:rPr lang="en-CA" dirty="0"/>
              <a:t>XML </a:t>
            </a:r>
            <a:r>
              <a:rPr lang="en-CA" dirty="0" smtClean="0"/>
              <a:t>element for persistency</a:t>
            </a:r>
          </a:p>
          <a:p>
            <a:pPr lvl="1"/>
            <a:r>
              <a:rPr lang="en-CA" dirty="0" smtClean="0"/>
              <a:t>No display or processing methods</a:t>
            </a:r>
          </a:p>
          <a:p>
            <a:r>
              <a:rPr lang="en-CA" dirty="0" smtClean="0"/>
              <a:t>Basic types:</a:t>
            </a:r>
          </a:p>
          <a:p>
            <a:pPr lvl="1"/>
            <a:r>
              <a:rPr lang="en-CA" dirty="0"/>
              <a:t>Data </a:t>
            </a:r>
            <a:r>
              <a:rPr lang="en-CA" dirty="0" smtClean="0"/>
              <a:t>node</a:t>
            </a:r>
            <a:endParaRPr lang="en-CA" dirty="0"/>
          </a:p>
          <a:p>
            <a:pPr lvl="1"/>
            <a:r>
              <a:rPr lang="en-CA" dirty="0"/>
              <a:t>Display </a:t>
            </a:r>
            <a:r>
              <a:rPr lang="en-CA" dirty="0" smtClean="0"/>
              <a:t>node: visualization options for data node content; multiple </a:t>
            </a:r>
            <a:r>
              <a:rPr lang="en-CA" dirty="0"/>
              <a:t>display </a:t>
            </a:r>
            <a:r>
              <a:rPr lang="en-CA" dirty="0" smtClean="0"/>
              <a:t>nodes allowed</a:t>
            </a:r>
            <a:endParaRPr lang="en-CA" dirty="0"/>
          </a:p>
          <a:p>
            <a:pPr lvl="1"/>
            <a:r>
              <a:rPr lang="en-CA" dirty="0"/>
              <a:t>Storage node: </a:t>
            </a:r>
            <a:r>
              <a:rPr lang="en-CA" dirty="0" smtClean="0"/>
              <a:t>what format, file name to use for persistent storage of the data node content</a:t>
            </a:r>
            <a:endParaRPr lang="en-CA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MRML node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82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5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Node references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1390650"/>
            <a:ext cx="990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Scene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14400" y="2076450"/>
            <a:ext cx="1828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ModelNode1</a:t>
            </a:r>
            <a:endParaRPr lang="en-US" dirty="0"/>
          </a:p>
        </p:txBody>
      </p:sp>
      <p:cxnSp>
        <p:nvCxnSpPr>
          <p:cNvPr id="18" name="Elbow Connector 17"/>
          <p:cNvCxnSpPr>
            <a:stCxn id="15" idx="2"/>
            <a:endCxn id="16" idx="1"/>
          </p:cNvCxnSpPr>
          <p:nvPr/>
        </p:nvCxnSpPr>
        <p:spPr>
          <a:xfrm rot="16200000" flipH="1">
            <a:off x="685800" y="2038350"/>
            <a:ext cx="342900" cy="1143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14400" y="2609850"/>
            <a:ext cx="2362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ModelDisplayNode1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14400" y="3143250"/>
            <a:ext cx="2362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ModelDisplayNode2</a:t>
            </a:r>
            <a:endParaRPr lang="en-US" dirty="0"/>
          </a:p>
        </p:txBody>
      </p:sp>
      <p:cxnSp>
        <p:nvCxnSpPr>
          <p:cNvPr id="26" name="Elbow Connector 25"/>
          <p:cNvCxnSpPr>
            <a:stCxn id="15" idx="2"/>
            <a:endCxn id="21" idx="1"/>
          </p:cNvCxnSpPr>
          <p:nvPr/>
        </p:nvCxnSpPr>
        <p:spPr>
          <a:xfrm rot="16200000" flipH="1">
            <a:off x="419100" y="2305050"/>
            <a:ext cx="876300" cy="1143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5" idx="2"/>
            <a:endCxn id="22" idx="1"/>
          </p:cNvCxnSpPr>
          <p:nvPr/>
        </p:nvCxnSpPr>
        <p:spPr>
          <a:xfrm rot="16200000" flipH="1">
            <a:off x="152400" y="2571750"/>
            <a:ext cx="1409700" cy="1143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914400" y="4191000"/>
            <a:ext cx="1828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VolumeNode1</a:t>
            </a:r>
            <a:endParaRPr lang="en-US" dirty="0"/>
          </a:p>
        </p:txBody>
      </p:sp>
      <p:cxnSp>
        <p:nvCxnSpPr>
          <p:cNvPr id="33" name="Elbow Connector 32"/>
          <p:cNvCxnSpPr>
            <a:endCxn id="32" idx="1"/>
          </p:cNvCxnSpPr>
          <p:nvPr/>
        </p:nvCxnSpPr>
        <p:spPr>
          <a:xfrm rot="16200000" flipH="1">
            <a:off x="685800" y="4152900"/>
            <a:ext cx="342900" cy="1143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914400" y="4724400"/>
            <a:ext cx="2362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VolumeDisplayNode1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914400" y="5257800"/>
            <a:ext cx="2362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VolumeStorageNode1</a:t>
            </a:r>
            <a:endParaRPr lang="en-US" dirty="0"/>
          </a:p>
        </p:txBody>
      </p:sp>
      <p:cxnSp>
        <p:nvCxnSpPr>
          <p:cNvPr id="36" name="Elbow Connector 35"/>
          <p:cNvCxnSpPr>
            <a:endCxn id="34" idx="1"/>
          </p:cNvCxnSpPr>
          <p:nvPr/>
        </p:nvCxnSpPr>
        <p:spPr>
          <a:xfrm rot="16200000" flipH="1">
            <a:off x="419100" y="4419600"/>
            <a:ext cx="876300" cy="1143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5" idx="2"/>
            <a:endCxn id="35" idx="1"/>
          </p:cNvCxnSpPr>
          <p:nvPr/>
        </p:nvCxnSpPr>
        <p:spPr>
          <a:xfrm rot="16200000" flipH="1">
            <a:off x="-904875" y="3629025"/>
            <a:ext cx="3524250" cy="1143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16" idx="3"/>
            <a:endCxn id="21" idx="3"/>
          </p:cNvCxnSpPr>
          <p:nvPr/>
        </p:nvCxnSpPr>
        <p:spPr>
          <a:xfrm>
            <a:off x="2743200" y="2266950"/>
            <a:ext cx="533400" cy="533400"/>
          </a:xfrm>
          <a:prstGeom prst="curvedConnector3">
            <a:avLst>
              <a:gd name="adj1" fmla="val 14285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3"/>
          <p:cNvCxnSpPr>
            <a:stCxn id="16" idx="3"/>
            <a:endCxn id="22" idx="3"/>
          </p:cNvCxnSpPr>
          <p:nvPr/>
        </p:nvCxnSpPr>
        <p:spPr>
          <a:xfrm>
            <a:off x="2743200" y="2266950"/>
            <a:ext cx="533400" cy="1066800"/>
          </a:xfrm>
          <a:prstGeom prst="curvedConnector3">
            <a:avLst>
              <a:gd name="adj1" fmla="val 14285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3"/>
          <p:cNvCxnSpPr>
            <a:stCxn id="32" idx="3"/>
            <a:endCxn id="34" idx="3"/>
          </p:cNvCxnSpPr>
          <p:nvPr/>
        </p:nvCxnSpPr>
        <p:spPr>
          <a:xfrm>
            <a:off x="2743200" y="4381500"/>
            <a:ext cx="533400" cy="533400"/>
          </a:xfrm>
          <a:prstGeom prst="curvedConnector3">
            <a:avLst>
              <a:gd name="adj1" fmla="val 14285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43"/>
          <p:cNvCxnSpPr>
            <a:stCxn id="32" idx="3"/>
            <a:endCxn id="35" idx="3"/>
          </p:cNvCxnSpPr>
          <p:nvPr/>
        </p:nvCxnSpPr>
        <p:spPr>
          <a:xfrm>
            <a:off x="2743200" y="4381500"/>
            <a:ext cx="533400" cy="1066800"/>
          </a:xfrm>
          <a:prstGeom prst="curvedConnector3">
            <a:avLst>
              <a:gd name="adj1" fmla="val 14285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ontent Placeholder 2"/>
          <p:cNvSpPr txBox="1">
            <a:spLocks/>
          </p:cNvSpPr>
          <p:nvPr/>
        </p:nvSpPr>
        <p:spPr bwMode="auto">
          <a:xfrm>
            <a:off x="3276600" y="914400"/>
            <a:ext cx="58674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 smtClean="0"/>
              <a:t>Always use this whenever a node relies on data stored in other nodes</a:t>
            </a:r>
          </a:p>
          <a:p>
            <a:r>
              <a:rPr lang="en-CA" sz="2800" dirty="0" smtClean="0"/>
              <a:t>Specified by role name, referenced node ID, index (multiple references with the same role is allowed)</a:t>
            </a:r>
          </a:p>
          <a:p>
            <a:r>
              <a:rPr lang="en-CA" sz="2800" b="1" dirty="0" smtClean="0"/>
              <a:t>Saved/restored with the scene</a:t>
            </a:r>
          </a:p>
          <a:p>
            <a:pPr marL="457200" lvl="1" indent="0">
              <a:buNone/>
            </a:pPr>
            <a:r>
              <a:rPr lang="en-CA" dirty="0" smtClean="0"/>
              <a:t>Not trivial: When importing a scene and a node ID is already found in the current scene, the imported node ID is automatically renamed and all references are updated</a:t>
            </a:r>
          </a:p>
        </p:txBody>
      </p:sp>
      <p:sp>
        <p:nvSpPr>
          <p:cNvPr id="57" name="Rectangle 56"/>
          <p:cNvSpPr/>
          <p:nvPr/>
        </p:nvSpPr>
        <p:spPr>
          <a:xfrm>
            <a:off x="914400" y="3657600"/>
            <a:ext cx="2362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ModelStorageNode1</a:t>
            </a:r>
            <a:endParaRPr lang="en-US" dirty="0"/>
          </a:p>
        </p:txBody>
      </p:sp>
      <p:cxnSp>
        <p:nvCxnSpPr>
          <p:cNvPr id="58" name="Elbow Connector 57"/>
          <p:cNvCxnSpPr>
            <a:stCxn id="15" idx="2"/>
            <a:endCxn id="57" idx="1"/>
          </p:cNvCxnSpPr>
          <p:nvPr/>
        </p:nvCxnSpPr>
        <p:spPr>
          <a:xfrm rot="16200000" flipH="1">
            <a:off x="-104775" y="2828925"/>
            <a:ext cx="1924050" cy="1143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43"/>
          <p:cNvCxnSpPr>
            <a:stCxn id="16" idx="3"/>
            <a:endCxn id="57" idx="3"/>
          </p:cNvCxnSpPr>
          <p:nvPr/>
        </p:nvCxnSpPr>
        <p:spPr>
          <a:xfrm>
            <a:off x="2743200" y="2266950"/>
            <a:ext cx="533400" cy="1581150"/>
          </a:xfrm>
          <a:prstGeom prst="curvedConnector3">
            <a:avLst>
              <a:gd name="adj1" fmla="val 14285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15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6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Node hierarchies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56" name="Content Placeholder 2"/>
          <p:cNvSpPr txBox="1">
            <a:spLocks/>
          </p:cNvSpPr>
          <p:nvPr/>
        </p:nvSpPr>
        <p:spPr bwMode="auto">
          <a:xfrm>
            <a:off x="228600" y="1066800"/>
            <a:ext cx="5753099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Tree structure, for data </a:t>
            </a:r>
            <a:r>
              <a:rPr lang="en-CA" b="1" dirty="0" smtClean="0"/>
              <a:t>grouping</a:t>
            </a:r>
          </a:p>
          <a:p>
            <a:r>
              <a:rPr lang="en-CA" dirty="0" smtClean="0"/>
              <a:t>Same nodes can be in multiple hierarchies:</a:t>
            </a:r>
          </a:p>
          <a:p>
            <a:pPr lvl="1"/>
            <a:r>
              <a:rPr lang="en-CA" dirty="0" smtClean="0"/>
              <a:t>Transform</a:t>
            </a:r>
          </a:p>
          <a:p>
            <a:pPr lvl="1"/>
            <a:r>
              <a:rPr lang="en-CA" dirty="0" smtClean="0"/>
              <a:t>Display</a:t>
            </a:r>
          </a:p>
          <a:p>
            <a:pPr lvl="1"/>
            <a:r>
              <a:rPr lang="en-CA" dirty="0" smtClean="0"/>
              <a:t>Subject (patient/study/series)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0969" y="2273123"/>
            <a:ext cx="3137061" cy="344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93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7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Transforms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56" name="Content Placeholder 2"/>
          <p:cNvSpPr txBox="1">
            <a:spLocks/>
          </p:cNvSpPr>
          <p:nvPr/>
        </p:nvSpPr>
        <p:spPr bwMode="auto">
          <a:xfrm>
            <a:off x="228600" y="1066800"/>
            <a:ext cx="868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Slicer world coordinate system:</a:t>
            </a:r>
            <a:br>
              <a:rPr lang="en-CA" dirty="0" smtClean="0"/>
            </a:br>
            <a:r>
              <a:rPr lang="en-CA" dirty="0" smtClean="0"/>
              <a:t>RAS (right-anterior-superior)</a:t>
            </a:r>
          </a:p>
          <a:p>
            <a:r>
              <a:rPr lang="en-CA" dirty="0" smtClean="0"/>
              <a:t>Get linear transform from the node to RAS:</a:t>
            </a:r>
          </a:p>
          <a:p>
            <a:pPr marL="798513" lvl="1" indent="-338138">
              <a:buNone/>
            </a:pPr>
            <a:r>
              <a:rPr lang="en-CA" sz="1800" b="1" dirty="0" err="1" smtClean="0">
                <a:latin typeface="Miriam Fixed" pitchFamily="49" charset="-79"/>
                <a:cs typeface="Miriam Fixed" pitchFamily="49" charset="-79"/>
              </a:rPr>
              <a:t>nodeToRas</a:t>
            </a:r>
            <a:r>
              <a:rPr lang="en-CA" sz="1800" b="1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CA" sz="1800" b="1" dirty="0">
                <a:latin typeface="Miriam Fixed" pitchFamily="49" charset="-79"/>
                <a:cs typeface="Miriam Fixed" pitchFamily="49" charset="-79"/>
              </a:rPr>
              <a:t>= vtk.vtkMatrix4x4</a:t>
            </a:r>
            <a:r>
              <a:rPr lang="en-CA" sz="1800" b="1" dirty="0" smtClean="0">
                <a:latin typeface="Miriam Fixed" pitchFamily="49" charset="-79"/>
                <a:cs typeface="Miriam Fixed" pitchFamily="49" charset="-79"/>
              </a:rPr>
              <a:t>()</a:t>
            </a:r>
          </a:p>
          <a:p>
            <a:pPr marL="798513" lvl="1" indent="-338138">
              <a:buNone/>
            </a:pPr>
            <a:r>
              <a:rPr lang="en-CA" sz="1800" b="1" dirty="0" smtClean="0">
                <a:latin typeface="Miriam Fixed" pitchFamily="49" charset="-79"/>
                <a:cs typeface="Miriam Fixed" pitchFamily="49" charset="-79"/>
              </a:rPr>
              <a:t>if </a:t>
            </a:r>
            <a:r>
              <a:rPr lang="en-CA" sz="1800" b="1" dirty="0" err="1" smtClean="0">
                <a:latin typeface="Miriam Fixed" pitchFamily="49" charset="-79"/>
                <a:cs typeface="Miriam Fixed" pitchFamily="49" charset="-79"/>
              </a:rPr>
              <a:t>node.GetTransformNodeID</a:t>
            </a:r>
            <a:r>
              <a:rPr lang="en-CA" sz="1800" b="1" dirty="0" smtClean="0">
                <a:latin typeface="Miriam Fixed" pitchFamily="49" charset="-79"/>
                <a:cs typeface="Miriam Fixed" pitchFamily="49" charset="-79"/>
              </a:rPr>
              <a:t>():</a:t>
            </a:r>
          </a:p>
          <a:p>
            <a:pPr marL="968375" lvl="1" indent="-223838">
              <a:buNone/>
            </a:pPr>
            <a:r>
              <a:rPr lang="en-CA" sz="1800" b="1" dirty="0" err="1" smtClean="0">
                <a:latin typeface="Miriam Fixed" pitchFamily="49" charset="-79"/>
                <a:cs typeface="Miriam Fixed" pitchFamily="49" charset="-79"/>
              </a:rPr>
              <a:t>nodeToRasNode</a:t>
            </a:r>
            <a:r>
              <a:rPr lang="en-CA" sz="1800" b="1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CA" sz="1800" b="1" dirty="0">
                <a:latin typeface="Miriam Fixed" pitchFamily="49" charset="-79"/>
                <a:cs typeface="Miriam Fixed" pitchFamily="49" charset="-79"/>
              </a:rPr>
              <a:t>= </a:t>
            </a:r>
            <a:r>
              <a:rPr lang="en-CA" sz="1800" b="1" dirty="0" err="1" smtClean="0">
                <a:latin typeface="Miriam Fixed" pitchFamily="49" charset="-79"/>
                <a:cs typeface="Miriam Fixed" pitchFamily="49" charset="-79"/>
              </a:rPr>
              <a:t>slicer.mrmlScene.GetNodeByID</a:t>
            </a:r>
            <a:r>
              <a:rPr lang="en-CA" sz="1800" b="1" dirty="0" smtClean="0">
                <a:latin typeface="Miriam Fixed" pitchFamily="49" charset="-79"/>
                <a:cs typeface="Miriam Fixed" pitchFamily="49" charset="-79"/>
              </a:rPr>
              <a:t>(</a:t>
            </a:r>
            <a:r>
              <a:rPr lang="en-CA" sz="1800" b="1" dirty="0" err="1" smtClean="0">
                <a:latin typeface="Miriam Fixed" pitchFamily="49" charset="-79"/>
                <a:cs typeface="Miriam Fixed" pitchFamily="49" charset="-79"/>
              </a:rPr>
              <a:t>node.GetTransformNodeID</a:t>
            </a:r>
            <a:r>
              <a:rPr lang="en-CA" sz="1800" b="1" dirty="0" smtClean="0">
                <a:latin typeface="Miriam Fixed" pitchFamily="49" charset="-79"/>
                <a:cs typeface="Miriam Fixed" pitchFamily="49" charset="-79"/>
              </a:rPr>
              <a:t>())</a:t>
            </a:r>
          </a:p>
          <a:p>
            <a:pPr marL="1082675" lvl="1" indent="-338138">
              <a:buNone/>
            </a:pPr>
            <a:r>
              <a:rPr lang="en-CA" sz="1800" b="1" dirty="0" err="1" smtClean="0">
                <a:latin typeface="Miriam Fixed" pitchFamily="49" charset="-79"/>
                <a:cs typeface="Miriam Fixed" pitchFamily="49" charset="-79"/>
              </a:rPr>
              <a:t>nodeToRasNode.GetMatrixTransformToWorld</a:t>
            </a:r>
            <a:r>
              <a:rPr lang="en-CA" sz="1800" b="1" dirty="0" smtClean="0">
                <a:latin typeface="Miriam Fixed" pitchFamily="49" charset="-79"/>
                <a:cs typeface="Miriam Fixed" pitchFamily="49" charset="-79"/>
              </a:rPr>
              <a:t>(</a:t>
            </a:r>
            <a:r>
              <a:rPr lang="en-CA" sz="1800" b="1" dirty="0" err="1" smtClean="0">
                <a:latin typeface="Miriam Fixed" pitchFamily="49" charset="-79"/>
                <a:cs typeface="Miriam Fixed" pitchFamily="49" charset="-79"/>
              </a:rPr>
              <a:t>nodeToRas</a:t>
            </a:r>
            <a:r>
              <a:rPr lang="en-CA" sz="1800" b="1" dirty="0" smtClean="0">
                <a:latin typeface="Miriam Fixed" pitchFamily="49" charset="-79"/>
                <a:cs typeface="Miriam Fixed" pitchFamily="49" charset="-79"/>
              </a:rPr>
              <a:t>)</a:t>
            </a:r>
            <a:endParaRPr lang="en-CA" sz="1800" b="1" dirty="0">
              <a:latin typeface="Miriam Fixed" pitchFamily="49" charset="-79"/>
              <a:cs typeface="Miriam Fixed" pitchFamily="49" charset="-79"/>
            </a:endParaRPr>
          </a:p>
          <a:p>
            <a:r>
              <a:rPr lang="en-CA" dirty="0" smtClean="0"/>
              <a:t>Transform may be non-linear</a:t>
            </a:r>
          </a:p>
          <a:p>
            <a:r>
              <a:rPr lang="en-CA" dirty="0" smtClean="0"/>
              <a:t>At least log an error if transform is present but it is ignored</a:t>
            </a:r>
          </a:p>
        </p:txBody>
      </p:sp>
    </p:spTree>
    <p:extLst>
      <p:ext uri="{BB962C8B-B14F-4D97-AF65-F5344CB8AC3E}">
        <p14:creationId xmlns:p14="http://schemas.microsoft.com/office/powerpoint/2010/main" val="121292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8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Scripted module implementation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38200" y="2774950"/>
            <a:ext cx="2819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Widget</a:t>
            </a:r>
          </a:p>
          <a:p>
            <a:pPr algn="ctr"/>
            <a:r>
              <a:rPr lang="en-US" sz="2800" i="1" dirty="0" smtClean="0"/>
              <a:t>(</a:t>
            </a:r>
            <a:r>
              <a:rPr lang="en-US" sz="2800" i="1" dirty="0" err="1" smtClean="0"/>
              <a:t>MyFirstWidget</a:t>
            </a:r>
            <a:r>
              <a:rPr lang="en-US" sz="2800" i="1" dirty="0" smtClean="0"/>
              <a:t>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62600" y="2774950"/>
            <a:ext cx="2819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Logic</a:t>
            </a:r>
          </a:p>
          <a:p>
            <a:pPr algn="ctr"/>
            <a:r>
              <a:rPr lang="en-US" sz="2800" i="1" dirty="0" smtClean="0"/>
              <a:t>(</a:t>
            </a:r>
            <a:r>
              <a:rPr lang="en-US" sz="2800" i="1" dirty="0" err="1" smtClean="0"/>
              <a:t>MyFirstLogic</a:t>
            </a:r>
            <a:r>
              <a:rPr lang="en-US" sz="2800" i="1" dirty="0" smtClean="0"/>
              <a:t>)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838200" y="1447800"/>
            <a:ext cx="7543800" cy="946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Module</a:t>
            </a:r>
          </a:p>
          <a:p>
            <a:pPr algn="ctr"/>
            <a:r>
              <a:rPr lang="en-US" sz="2800" i="1" dirty="0" smtClean="0"/>
              <a:t>(</a:t>
            </a:r>
            <a:r>
              <a:rPr lang="en-US" sz="2800" i="1" dirty="0" err="1" smtClean="0"/>
              <a:t>MyFirst</a:t>
            </a:r>
            <a:r>
              <a:rPr lang="en-US" sz="2800" i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1314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9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799" y="1295400"/>
            <a:ext cx="845820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Required. Only one global instance exists:</a:t>
            </a:r>
          </a:p>
          <a:p>
            <a:pPr marL="457200" lvl="1" indent="0">
              <a:buNone/>
            </a:pPr>
            <a:r>
              <a:rPr lang="en-CA" b="1" dirty="0" smtClean="0">
                <a:latin typeface="Miriam Fixed" pitchFamily="49" charset="-79"/>
                <a:cs typeface="Miriam Fixed" pitchFamily="49" charset="-79"/>
              </a:rPr>
              <a:t>module = </a:t>
            </a:r>
            <a:r>
              <a:rPr lang="en-CA" b="1" dirty="0" err="1" smtClean="0">
                <a:latin typeface="Miriam Fixed" pitchFamily="49" charset="-79"/>
                <a:cs typeface="Miriam Fixed" pitchFamily="49" charset="-79"/>
              </a:rPr>
              <a:t>slicer.modules.volumes</a:t>
            </a:r>
            <a:endParaRPr lang="en-CA" dirty="0" smtClean="0"/>
          </a:p>
          <a:p>
            <a:r>
              <a:rPr lang="en-CA" dirty="0" smtClean="0"/>
              <a:t>Stores module description, icon, etc.</a:t>
            </a:r>
          </a:p>
          <a:p>
            <a:r>
              <a:rPr lang="en-CA" dirty="0" smtClean="0"/>
              <a:t>Creates and holds a reference to logic and widget:</a:t>
            </a:r>
          </a:p>
          <a:p>
            <a:pPr lvl="1"/>
            <a:r>
              <a:rPr lang="en-CA" sz="2000" dirty="0" smtClean="0"/>
              <a:t>Loadable modules:</a:t>
            </a:r>
            <a:endParaRPr lang="en-CA" sz="2000" b="1" dirty="0" smtClean="0">
              <a:latin typeface="Miriam Fixed" pitchFamily="49" charset="-79"/>
              <a:cs typeface="Miriam Fixed" pitchFamily="49" charset="-79"/>
            </a:endParaRPr>
          </a:p>
          <a:p>
            <a:pPr marL="1200150" lvl="1" indent="-338138">
              <a:buNone/>
            </a:pP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widget = </a:t>
            </a:r>
            <a:r>
              <a:rPr lang="en-CA" sz="2000" b="1" dirty="0" err="1" smtClean="0">
                <a:latin typeface="Miriam Fixed" pitchFamily="49" charset="-79"/>
                <a:cs typeface="Miriam Fixed" pitchFamily="49" charset="-79"/>
              </a:rPr>
              <a:t>module.widgetRepresentation</a:t>
            </a: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()</a:t>
            </a:r>
          </a:p>
          <a:p>
            <a:pPr marL="1200150" lvl="1" indent="-338138">
              <a:buNone/>
            </a:pP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logic </a:t>
            </a:r>
            <a:r>
              <a:rPr lang="en-CA" sz="2000" b="1" dirty="0">
                <a:latin typeface="Miriam Fixed" pitchFamily="49" charset="-79"/>
                <a:cs typeface="Miriam Fixed" pitchFamily="49" charset="-79"/>
              </a:rPr>
              <a:t>= </a:t>
            </a:r>
            <a:r>
              <a:rPr lang="en-CA" sz="2000" b="1" dirty="0" err="1">
                <a:latin typeface="Miriam Fixed" pitchFamily="49" charset="-79"/>
                <a:cs typeface="Miriam Fixed" pitchFamily="49" charset="-79"/>
              </a:rPr>
              <a:t>module.logic</a:t>
            </a: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()</a:t>
            </a:r>
          </a:p>
          <a:p>
            <a:pPr lvl="1"/>
            <a:r>
              <a:rPr lang="en-CA" sz="2000" dirty="0" smtClean="0"/>
              <a:t>Python scripted modules:</a:t>
            </a:r>
            <a:endParaRPr lang="en-CA" sz="2000" b="1" dirty="0">
              <a:latin typeface="Miriam Fixed" pitchFamily="49" charset="-79"/>
              <a:cs typeface="Miriam Fixed" pitchFamily="49" charset="-79"/>
            </a:endParaRPr>
          </a:p>
          <a:p>
            <a:pPr marL="1200150" lvl="1" indent="-338138">
              <a:buNone/>
            </a:pP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widget </a:t>
            </a:r>
            <a:r>
              <a:rPr lang="en-CA" sz="2000" b="1" dirty="0">
                <a:latin typeface="Miriam Fixed" pitchFamily="49" charset="-79"/>
                <a:cs typeface="Miriam Fixed" pitchFamily="49" charset="-79"/>
              </a:rPr>
              <a:t>= </a:t>
            </a:r>
            <a:r>
              <a:rPr lang="en-CA" sz="2000" b="1" dirty="0" err="1" smtClean="0">
                <a:latin typeface="Miriam Fixed" pitchFamily="49" charset="-79"/>
                <a:cs typeface="Miriam Fixed" pitchFamily="49" charset="-79"/>
              </a:rPr>
              <a:t>module.widgetRepresentation</a:t>
            </a:r>
            <a:r>
              <a:rPr lang="en-CA" sz="2000" b="1" dirty="0">
                <a:latin typeface="Miriam Fixed" pitchFamily="49" charset="-79"/>
                <a:cs typeface="Miriam Fixed" pitchFamily="49" charset="-79"/>
              </a:rPr>
              <a:t>().</a:t>
            </a: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self()</a:t>
            </a:r>
          </a:p>
          <a:p>
            <a:pPr marL="1200150" lvl="1" indent="-338138">
              <a:buNone/>
            </a:pPr>
            <a:r>
              <a:rPr lang="en-CA" sz="2000" b="1" dirty="0" smtClean="0">
                <a:latin typeface="Miriam Fixed" pitchFamily="49" charset="-79"/>
                <a:cs typeface="Miriam Fixed" pitchFamily="49" charset="-79"/>
              </a:rPr>
              <a:t>logic = </a:t>
            </a:r>
            <a:r>
              <a:rPr lang="en-CA" sz="2000" b="1" dirty="0" err="1" smtClean="0">
                <a:solidFill>
                  <a:schemeClr val="accent6">
                    <a:lumMod val="75000"/>
                  </a:schemeClr>
                </a:solidFill>
                <a:latin typeface="Miriam Fixed" pitchFamily="49" charset="-79"/>
                <a:cs typeface="Miriam Fixed" pitchFamily="49" charset="-79"/>
              </a:rPr>
              <a:t>widget.logic</a:t>
            </a:r>
            <a:endParaRPr lang="en-CA" sz="2000" b="1" dirty="0">
              <a:solidFill>
                <a:schemeClr val="accent6">
                  <a:lumMod val="75000"/>
                </a:schemeClr>
              </a:solidFill>
              <a:latin typeface="Miriam Fixed" pitchFamily="49" charset="-79"/>
              <a:cs typeface="Miriam Fixed" pitchFamily="49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Module class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24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16233</TotalTime>
  <Words>1475</Words>
  <Application>Microsoft Office PowerPoint</Application>
  <PresentationFormat>On-screen Show (4:3)</PresentationFormat>
  <Paragraphs>271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Miriam Fixed</vt:lpstr>
      <vt:lpstr>Office Theme</vt:lpstr>
      <vt:lpstr>3D Slicer module programming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Queen's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Andras Lasso</dc:creator>
  <cp:lastModifiedBy>Andras Lasso</cp:lastModifiedBy>
  <cp:revision>515</cp:revision>
  <cp:lastPrinted>2013-02-02T23:26:38Z</cp:lastPrinted>
  <dcterms:created xsi:type="dcterms:W3CDTF">2010-01-28T18:12:58Z</dcterms:created>
  <dcterms:modified xsi:type="dcterms:W3CDTF">2014-10-14T17:35:03Z</dcterms:modified>
</cp:coreProperties>
</file>